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276" r:id="rId3"/>
    <p:sldId id="277" r:id="rId4"/>
    <p:sldId id="278" r:id="rId5"/>
    <p:sldId id="302" r:id="rId6"/>
    <p:sldId id="279" r:id="rId7"/>
    <p:sldId id="280" r:id="rId8"/>
    <p:sldId id="295" r:id="rId9"/>
    <p:sldId id="281" r:id="rId10"/>
    <p:sldId id="282" r:id="rId11"/>
    <p:sldId id="285" r:id="rId12"/>
    <p:sldId id="289" r:id="rId13"/>
    <p:sldId id="290" r:id="rId14"/>
    <p:sldId id="291" r:id="rId15"/>
    <p:sldId id="292" r:id="rId16"/>
    <p:sldId id="293" r:id="rId17"/>
    <p:sldId id="294" r:id="rId18"/>
    <p:sldId id="298" r:id="rId19"/>
    <p:sldId id="303" r:id="rId20"/>
    <p:sldId id="304" r:id="rId21"/>
    <p:sldId id="305" r:id="rId22"/>
    <p:sldId id="307" r:id="rId23"/>
    <p:sldId id="306" r:id="rId24"/>
    <p:sldId id="299" r:id="rId25"/>
  </p:sldIdLst>
  <p:sldSz cx="9144000" cy="6858000" type="screen4x3"/>
  <p:notesSz cx="9144000" cy="6858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6054"/>
  </p:normalViewPr>
  <p:slideViewPr>
    <p:cSldViewPr>
      <p:cViewPr varScale="1">
        <p:scale>
          <a:sx n="96" d="100"/>
          <a:sy n="96" d="100"/>
        </p:scale>
        <p:origin x="2624" y="16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jpg>
</file>

<file path=ppt/media/image11.png>
</file>

<file path=ppt/media/image12.jpg>
</file>

<file path=ppt/media/image13.png>
</file>

<file path=ppt/media/image14.png>
</file>

<file path=ppt/media/image15.png>
</file>

<file path=ppt/media/image16.png>
</file>

<file path=ppt/media/image17.jpg>
</file>

<file path=ppt/media/image18.jpg>
</file>

<file path=ppt/media/image19.png>
</file>

<file path=ppt/media/image2.png>
</file>

<file path=ppt/media/image20.png>
</file>

<file path=ppt/media/image21.jpg>
</file>

<file path=ppt/media/image22.jpg>
</file>

<file path=ppt/media/image23.jpg>
</file>

<file path=ppt/media/image24.jpg>
</file>

<file path=ppt/media/image25.jpg>
</file>

<file path=ppt/media/image26.tiff>
</file>

<file path=ppt/media/image27.tiff>
</file>

<file path=ppt/media/image3.png>
</file>

<file path=ppt/media/image4.png>
</file>

<file path=ppt/media/image5.pn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B30BD8AC-82C2-9C49-9A1A-9BE933056265}" type="datetimeFigureOut">
              <a:rPr lang="en-IL" smtClean="0"/>
              <a:t>24/02/2020</a:t>
            </a:fld>
            <a:endParaRPr lang="en-IL"/>
          </a:p>
        </p:txBody>
      </p:sp>
      <p:sp>
        <p:nvSpPr>
          <p:cNvPr id="4" name="Slide Image Placeholder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ECC6E7AC-C360-7049-8987-46A9A7B0ACDE}" type="slidenum">
              <a:rPr lang="en-IL" smtClean="0"/>
              <a:t>‹#›</a:t>
            </a:fld>
            <a:endParaRPr lang="en-IL"/>
          </a:p>
        </p:txBody>
      </p:sp>
    </p:spTree>
    <p:extLst>
      <p:ext uri="{BB962C8B-B14F-4D97-AF65-F5344CB8AC3E}">
        <p14:creationId xmlns:p14="http://schemas.microsoft.com/office/powerpoint/2010/main" val="17504840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r" defTabSz="914400" rtl="1" eaLnBrk="1" fontAlgn="auto" latinLnBrk="0" hangingPunct="1">
              <a:lnSpc>
                <a:spcPct val="100000"/>
              </a:lnSpc>
              <a:spcBef>
                <a:spcPts val="0"/>
              </a:spcBef>
              <a:spcAft>
                <a:spcPts val="0"/>
              </a:spcAft>
              <a:buClrTx/>
              <a:buSzTx/>
              <a:buFontTx/>
              <a:buAutoNum type="arabicPeriod"/>
              <a:tabLst/>
              <a:defRPr/>
            </a:pPr>
            <a:r>
              <a:rPr lang="he-IL" dirty="0"/>
              <a:t>אלגוריתם למידה: סוג הבעיה שאנחנו מנסים לפתור-למידה מפוקחת (אנחנו יודעים מה אמור לצאת), למידה לא מפוקחת (לא יודעים מה יוצא מנסים לזהות משהו), זיהוי אנומליות.</a:t>
            </a:r>
            <a:endParaRPr lang="en-US" dirty="0"/>
          </a:p>
          <a:p>
            <a:pPr marL="228600" marR="0" lvl="0" indent="-228600" algn="r" defTabSz="914400" rtl="1" eaLnBrk="1" fontAlgn="auto" latinLnBrk="0" hangingPunct="1">
              <a:lnSpc>
                <a:spcPct val="100000"/>
              </a:lnSpc>
              <a:spcBef>
                <a:spcPts val="0"/>
              </a:spcBef>
              <a:spcAft>
                <a:spcPts val="0"/>
              </a:spcAft>
              <a:buClrTx/>
              <a:buSzTx/>
              <a:buFontTx/>
              <a:buAutoNum type="arabicPeriod"/>
              <a:tabLst/>
              <a:defRPr/>
            </a:pPr>
            <a:r>
              <a:rPr lang="he-IL" dirty="0"/>
              <a:t>פונקציית עלות: הפונקציה שאותה מנסים למזער. לדוגמה: המרחק בין שתי נקודות.</a:t>
            </a:r>
            <a:r>
              <a:rPr lang="en-US" dirty="0"/>
              <a:t> </a:t>
            </a:r>
            <a:r>
              <a:rPr lang="he-IL" dirty="0"/>
              <a:t>זה נחשב להגדרה הפורמלית של הלמידה.</a:t>
            </a:r>
          </a:p>
          <a:p>
            <a:pPr marL="228600" indent="-228600" algn="r" defTabSz="914400" rtl="1" eaLnBrk="1" latinLnBrk="0" hangingPunct="1">
              <a:buAutoNum type="arabicPeriod"/>
            </a:pPr>
            <a:r>
              <a:rPr lang="he-IL" dirty="0"/>
              <a:t>פונקציית הפעלה: הפעולה שכל נוירון ברשת מבצע על המידע שלו.</a:t>
            </a:r>
          </a:p>
          <a:p>
            <a:pPr marL="228600" indent="-228600" algn="r" defTabSz="914400" rtl="1" eaLnBrk="1" latinLnBrk="0" hangingPunct="1">
              <a:buAutoNum type="arabicPeriod"/>
            </a:pPr>
            <a:r>
              <a:rPr lang="he-IL" dirty="0"/>
              <a:t>משקלים: כמה המידע שמפיק כל נוירון חשוב. שם כללי לפעמים לפרמטרים השונים של הרשת שנתונים לשליטתנו ושאותם אנחנו צריכים למצוא באופן אופטימלי.</a:t>
            </a:r>
          </a:p>
          <a:p>
            <a:pPr marL="228600" indent="-228600" algn="r" defTabSz="914400" rtl="1" eaLnBrk="1" latinLnBrk="0" hangingPunct="1">
              <a:buAutoNum type="arabicPeriod"/>
            </a:pPr>
            <a:r>
              <a:rPr lang="he-IL" dirty="0"/>
              <a:t>מודל: שם של שיטה שאנחנו מפעילים עבור הבעיה. לדוגמה SVM, עץ החלטה, אלגוריתם גנטי.</a:t>
            </a:r>
          </a:p>
        </p:txBody>
      </p:sp>
      <p:sp>
        <p:nvSpPr>
          <p:cNvPr id="4" name="Slide Number Placeholder 3"/>
          <p:cNvSpPr>
            <a:spLocks noGrp="1"/>
          </p:cNvSpPr>
          <p:nvPr>
            <p:ph type="sldNum" sz="quarter" idx="5"/>
          </p:nvPr>
        </p:nvSpPr>
        <p:spPr/>
        <p:txBody>
          <a:bodyPr/>
          <a:lstStyle/>
          <a:p>
            <a:fld id="{ECC6E7AC-C360-7049-8987-46A9A7B0ACDE}" type="slidenum">
              <a:rPr lang="en-IL" smtClean="0"/>
              <a:t>3</a:t>
            </a:fld>
            <a:endParaRPr lang="en-IL"/>
          </a:p>
        </p:txBody>
      </p:sp>
    </p:spTree>
    <p:extLst>
      <p:ext uri="{BB962C8B-B14F-4D97-AF65-F5344CB8AC3E}">
        <p14:creationId xmlns:p14="http://schemas.microsoft.com/office/powerpoint/2010/main" val="13064120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בדיחה מפורסמת של וון ניומן (מאבות </a:t>
            </a:r>
            <a:r>
              <a:rPr lang="he-IL" dirty="0" err="1"/>
              <a:t>המדמח</a:t>
            </a:r>
            <a:r>
              <a:rPr lang="he-IL" dirty="0"/>
              <a:t>)- אם נותנים לי ארבע דרגות חופש (ארבעה משתנים) אני יכול לצייר פיל, ובחמש אני גם יכול להזיז את החדק- </a:t>
            </a:r>
            <a:r>
              <a:rPr lang="he-IL" dirty="0" err="1"/>
              <a:t>הדאטא</a:t>
            </a:r>
            <a:r>
              <a:rPr lang="he-IL" dirty="0"/>
              <a:t> יכול ללמד אותנו המון.</a:t>
            </a:r>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14</a:t>
            </a:fld>
            <a:endParaRPr lang="en-IL"/>
          </a:p>
        </p:txBody>
      </p:sp>
    </p:spTree>
    <p:extLst>
      <p:ext uri="{BB962C8B-B14F-4D97-AF65-F5344CB8AC3E}">
        <p14:creationId xmlns:p14="http://schemas.microsoft.com/office/powerpoint/2010/main" val="356571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יש לנו מודל! אבל מה הלאה? דוגמה חשובה למודלים: לדוגמה, זיהוי תבנית. בעיניים יותר קל לראות מה ההבדל בין סוגי ההתאמות.</a:t>
            </a:r>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15</a:t>
            </a:fld>
            <a:endParaRPr lang="en-IL"/>
          </a:p>
        </p:txBody>
      </p:sp>
    </p:spTree>
    <p:extLst>
      <p:ext uri="{BB962C8B-B14F-4D97-AF65-F5344CB8AC3E}">
        <p14:creationId xmlns:p14="http://schemas.microsoft.com/office/powerpoint/2010/main" val="28786863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שיטה לזיהוי הבעיה- מזהים מתי אתה מתחיל לקבל תוצאות "טובות מדי" ואז מפסיק שם</a:t>
            </a:r>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16</a:t>
            </a:fld>
            <a:endParaRPr lang="en-IL"/>
          </a:p>
        </p:txBody>
      </p:sp>
    </p:spTree>
    <p:extLst>
      <p:ext uri="{BB962C8B-B14F-4D97-AF65-F5344CB8AC3E}">
        <p14:creationId xmlns:p14="http://schemas.microsoft.com/office/powerpoint/2010/main" val="1809984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שיטה לפתרון הבעיה- להעיף כמה נוירונים ברשת- הרשת "חושבת יותר מדי"</a:t>
            </a:r>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17</a:t>
            </a:fld>
            <a:endParaRPr lang="en-IL"/>
          </a:p>
        </p:txBody>
      </p:sp>
    </p:spTree>
    <p:extLst>
      <p:ext uri="{BB962C8B-B14F-4D97-AF65-F5344CB8AC3E}">
        <p14:creationId xmlns:p14="http://schemas.microsoft.com/office/powerpoint/2010/main" val="10053675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CC6E7AC-C360-7049-8987-46A9A7B0ACDE}" type="slidenum">
              <a:rPr lang="en-IL" smtClean="0"/>
              <a:t>19</a:t>
            </a:fld>
            <a:endParaRPr lang="en-IL"/>
          </a:p>
        </p:txBody>
      </p:sp>
    </p:spTree>
    <p:extLst>
      <p:ext uri="{BB962C8B-B14F-4D97-AF65-F5344CB8AC3E}">
        <p14:creationId xmlns:p14="http://schemas.microsoft.com/office/powerpoint/2010/main" val="77787608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sz="1200" b="0" i="0" u="none" strike="noStrike" kern="1200" dirty="0">
                <a:solidFill>
                  <a:schemeClr val="tx1"/>
                </a:solidFill>
                <a:effectLst/>
                <a:latin typeface="+mn-lt"/>
                <a:ea typeface="+mn-ea"/>
                <a:cs typeface="+mn-cs"/>
              </a:rPr>
              <a:t>גלי הקול עוברים דיגיטציה על ידי דגימה במרווחים נפרדים המכונים קצב הדגימה (בדרך כלל 44.1</a:t>
            </a:r>
            <a:r>
              <a:rPr lang="en-US" sz="1200" b="0" i="0" u="none" strike="noStrike" kern="1200" dirty="0">
                <a:solidFill>
                  <a:schemeClr val="tx1"/>
                </a:solidFill>
                <a:effectLst/>
                <a:latin typeface="+mn-lt"/>
                <a:ea typeface="+mn-ea"/>
                <a:cs typeface="+mn-cs"/>
              </a:rPr>
              <a:t>kHz </a:t>
            </a:r>
            <a:r>
              <a:rPr lang="he-IL" sz="1200" b="0" i="0" u="none" strike="noStrike" kern="1200" dirty="0">
                <a:solidFill>
                  <a:schemeClr val="tx1"/>
                </a:solidFill>
                <a:effectLst/>
                <a:latin typeface="+mn-lt"/>
                <a:ea typeface="+mn-ea"/>
                <a:cs typeface="+mn-cs"/>
              </a:rPr>
              <a:t>עבור שמע באיכות </a:t>
            </a:r>
            <a:r>
              <a:rPr lang="en-US" sz="1200" b="0" i="0" u="none" strike="noStrike" kern="1200" dirty="0">
                <a:solidFill>
                  <a:schemeClr val="tx1"/>
                </a:solidFill>
                <a:effectLst/>
                <a:latin typeface="+mn-lt"/>
                <a:ea typeface="+mn-ea"/>
                <a:cs typeface="+mn-cs"/>
              </a:rPr>
              <a:t>CD, </a:t>
            </a:r>
            <a:r>
              <a:rPr lang="he-IL" sz="1200" b="0" i="0" u="none" strike="noStrike" kern="1200" dirty="0">
                <a:solidFill>
                  <a:schemeClr val="tx1"/>
                </a:solidFill>
                <a:effectLst/>
                <a:latin typeface="+mn-lt"/>
                <a:ea typeface="+mn-ea"/>
                <a:cs typeface="+mn-cs"/>
              </a:rPr>
              <a:t>כלומר דגימות נלקחות 44,100 פעמים בשנייה).</a:t>
            </a:r>
          </a:p>
          <a:p>
            <a:pPr algn="r" rtl="1"/>
            <a:r>
              <a:rPr lang="he-IL" sz="1200" b="0" i="0" u="none" strike="noStrike" kern="1200" dirty="0">
                <a:solidFill>
                  <a:schemeClr val="tx1"/>
                </a:solidFill>
                <a:effectLst/>
                <a:latin typeface="+mn-lt"/>
                <a:ea typeface="+mn-ea"/>
                <a:cs typeface="+mn-cs"/>
              </a:rPr>
              <a:t>כל מדגם הוא משרעת הגל בפרק זמן מסוים, בו עומק הסיביות קובע עד כמה יהיה המדגם מפורט, הידוע גם כטווח הדינמי של האות (בדרך כלל 16 סיביות שפירושו שמדגם יכול לנוע בין 65,536 ערכי אמפליטודה).</a:t>
            </a:r>
            <a:endParaRPr lang="en-US" sz="1200" b="0" i="0" u="none" strike="noStrike" kern="1200" dirty="0">
              <a:solidFill>
                <a:schemeClr val="tx1"/>
              </a:solidFill>
              <a:effectLst/>
              <a:latin typeface="+mn-lt"/>
              <a:ea typeface="+mn-ea"/>
              <a:cs typeface="+mn-cs"/>
            </a:endParaRPr>
          </a:p>
          <a:p>
            <a:pPr algn="r" rtl="1"/>
            <a:endParaRPr lang="en-US" sz="1200" b="0" i="0" u="none" strike="noStrike" kern="1200" dirty="0">
              <a:solidFill>
                <a:schemeClr val="tx1"/>
              </a:solidFill>
              <a:effectLst/>
              <a:latin typeface="+mn-lt"/>
              <a:ea typeface="+mn-ea"/>
              <a:cs typeface="+mn-cs"/>
            </a:endParaRPr>
          </a:p>
          <a:p>
            <a:pPr marL="0" marR="0" lvl="0" indent="0" algn="r" defTabSz="914400" rtl="1" eaLnBrk="1" fontAlgn="auto" latinLnBrk="0" hangingPunct="1">
              <a:lnSpc>
                <a:spcPct val="100000"/>
              </a:lnSpc>
              <a:spcBef>
                <a:spcPts val="0"/>
              </a:spcBef>
              <a:spcAft>
                <a:spcPts val="0"/>
              </a:spcAft>
              <a:buClrTx/>
              <a:buSzTx/>
              <a:buFontTx/>
              <a:buNone/>
              <a:tabLst/>
              <a:defRPr/>
            </a:pPr>
            <a:r>
              <a:rPr lang="en-US" dirty="0" err="1"/>
              <a:t>Librosa</a:t>
            </a:r>
            <a:r>
              <a:rPr lang="en-US" dirty="0"/>
              <a:t> by default converts the sampling rate to 22.05 </a:t>
            </a:r>
            <a:r>
              <a:rPr lang="en-US" dirty="0" err="1"/>
              <a:t>KHz</a:t>
            </a:r>
            <a:r>
              <a:rPr lang="en-US" dirty="0"/>
              <a:t>, </a:t>
            </a:r>
            <a:r>
              <a:rPr lang="en-US" dirty="0" err="1"/>
              <a:t>normalise</a:t>
            </a:r>
            <a:r>
              <a:rPr lang="en-US" dirty="0"/>
              <a:t> the data so the bit-depth values range between -1 and 1 and flattens the audio channels into mono.</a:t>
            </a:r>
          </a:p>
          <a:p>
            <a:pPr algn="r" rtl="1"/>
            <a:endParaRPr lang="en-US" sz="1200" b="0" i="0" u="none" strike="noStrike" kern="1200" dirty="0">
              <a:solidFill>
                <a:schemeClr val="tx1"/>
              </a:solidFill>
              <a:effectLst/>
              <a:latin typeface="+mn-lt"/>
              <a:ea typeface="+mn-ea"/>
              <a:cs typeface="+mn-cs"/>
            </a:endParaRPr>
          </a:p>
          <a:p>
            <a:pPr algn="r" rtl="1"/>
            <a:r>
              <a:rPr lang="he-IL" sz="1200" b="0" i="0" u="none" strike="noStrike" kern="1200" dirty="0">
                <a:solidFill>
                  <a:schemeClr val="tx1"/>
                </a:solidFill>
                <a:effectLst/>
                <a:latin typeface="+mn-lt"/>
                <a:ea typeface="+mn-ea"/>
                <a:cs typeface="+mn-cs"/>
              </a:rPr>
              <a:t>מדוע MFCC? זה יותר דומה למה שאנחנו שומעים (תדירות משתנה לוגריתמית)</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CC6E7AC-C360-7049-8987-46A9A7B0ACDE}" type="slidenum">
              <a:rPr lang="en-IL" smtClean="0"/>
              <a:t>20</a:t>
            </a:fld>
            <a:endParaRPr lang="en-IL"/>
          </a:p>
        </p:txBody>
      </p:sp>
    </p:spTree>
    <p:extLst>
      <p:ext uri="{BB962C8B-B14F-4D97-AF65-F5344CB8AC3E}">
        <p14:creationId xmlns:p14="http://schemas.microsoft.com/office/powerpoint/2010/main" val="515353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CC6E7AC-C360-7049-8987-46A9A7B0ACDE}" type="slidenum">
              <a:rPr lang="en-IL" smtClean="0"/>
              <a:t>21</a:t>
            </a:fld>
            <a:endParaRPr lang="en-IL"/>
          </a:p>
        </p:txBody>
      </p:sp>
    </p:spTree>
    <p:extLst>
      <p:ext uri="{BB962C8B-B14F-4D97-AF65-F5344CB8AC3E}">
        <p14:creationId xmlns:p14="http://schemas.microsoft.com/office/powerpoint/2010/main" val="25129886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CC6E7AC-C360-7049-8987-46A9A7B0ACDE}" type="slidenum">
              <a:rPr lang="en-IL" smtClean="0"/>
              <a:t>22</a:t>
            </a:fld>
            <a:endParaRPr lang="en-IL"/>
          </a:p>
        </p:txBody>
      </p:sp>
    </p:spTree>
    <p:extLst>
      <p:ext uri="{BB962C8B-B14F-4D97-AF65-F5344CB8AC3E}">
        <p14:creationId xmlns:p14="http://schemas.microsoft.com/office/powerpoint/2010/main" val="7404471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en-US" sz="1200" b="0" i="0" u="none" strike="noStrike" kern="1200" dirty="0">
                <a:solidFill>
                  <a:schemeClr val="tx1"/>
                </a:solidFill>
                <a:effectLst/>
                <a:latin typeface="+mn-lt"/>
                <a:ea typeface="+mn-ea"/>
                <a:cs typeface="+mn-cs"/>
              </a:rPr>
              <a:t>CNN </a:t>
            </a:r>
            <a:r>
              <a:rPr lang="he-IL" sz="1200" b="0" i="0" u="none" strike="noStrike" kern="1200" dirty="0">
                <a:solidFill>
                  <a:schemeClr val="tx1"/>
                </a:solidFill>
                <a:effectLst/>
                <a:latin typeface="+mn-lt"/>
                <a:ea typeface="+mn-ea"/>
                <a:cs typeface="+mn-cs"/>
              </a:rPr>
              <a:t>הם בדרך כלל מסווגים טובים, והם מבצעים ביצועים טובים במיוחד עם משימות סיווג תמונות בגלל חילוץ התכונות וחלקי הסיווג שלהם. אני מאמין שזה יעיל מאוד במציאת דפוסים בתוך ה- </a:t>
            </a:r>
            <a:r>
              <a:rPr lang="en-US" sz="1200" b="0" i="0" u="none" strike="noStrike" kern="1200" dirty="0">
                <a:solidFill>
                  <a:schemeClr val="tx1"/>
                </a:solidFill>
                <a:effectLst/>
                <a:latin typeface="+mn-lt"/>
                <a:ea typeface="+mn-ea"/>
                <a:cs typeface="+mn-cs"/>
              </a:rPr>
              <a:t>MFCC </a:t>
            </a:r>
            <a:r>
              <a:rPr lang="he-IL" sz="1200" b="0" i="0" u="none" strike="noStrike" kern="1200" dirty="0">
                <a:solidFill>
                  <a:schemeClr val="tx1"/>
                </a:solidFill>
                <a:effectLst/>
                <a:latin typeface="+mn-lt"/>
                <a:ea typeface="+mn-ea"/>
                <a:cs typeface="+mn-cs"/>
              </a:rPr>
              <a:t>כמו שהם יעילים למצוא דפוסים בתוך תמונות.</a:t>
            </a:r>
          </a:p>
          <a:p>
            <a:pPr marL="0" algn="r" defTabSz="914400" rtl="1" eaLnBrk="1" latinLnBrk="0" hangingPunct="1"/>
            <a:r>
              <a:rPr lang="he-IL" sz="1200" b="0" i="0" u="none" strike="noStrike" kern="1200" dirty="0">
                <a:solidFill>
                  <a:schemeClr val="tx1"/>
                </a:solidFill>
                <a:effectLst/>
                <a:latin typeface="+mn-lt"/>
                <a:ea typeface="+mn-ea"/>
                <a:cs typeface="+mn-cs"/>
              </a:rPr>
              <a:t>אנו נשתמש במודל רצף, החל בארכיטקטורת מודלים פשוטה, המורכבת מארבע שכבות התפתחות </a:t>
            </a:r>
            <a:r>
              <a:rPr lang="en-US" sz="1200" b="0" i="0" u="none" strike="noStrike" kern="1200" dirty="0">
                <a:solidFill>
                  <a:schemeClr val="tx1"/>
                </a:solidFill>
                <a:effectLst/>
                <a:latin typeface="+mn-lt"/>
                <a:ea typeface="+mn-ea"/>
                <a:cs typeface="+mn-cs"/>
              </a:rPr>
              <a:t>Conv2D, </a:t>
            </a:r>
            <a:r>
              <a:rPr lang="he-IL" sz="1200" b="0" i="0" u="none" strike="noStrike" kern="1200" dirty="0">
                <a:solidFill>
                  <a:schemeClr val="tx1"/>
                </a:solidFill>
                <a:effectLst/>
                <a:latin typeface="+mn-lt"/>
                <a:ea typeface="+mn-ea"/>
                <a:cs typeface="+mn-cs"/>
              </a:rPr>
              <a:t>כאשר שכבת הפלט הסופית שלנו היא שכבה צפופה. לשכבת הפלט שלנו יהיו 10 צמתים (</a:t>
            </a:r>
            <a:r>
              <a:rPr lang="en-US" sz="1200" b="0" i="0" u="none" strike="noStrike" kern="1200" dirty="0" err="1">
                <a:solidFill>
                  <a:schemeClr val="tx1"/>
                </a:solidFill>
                <a:effectLst/>
                <a:latin typeface="+mn-lt"/>
                <a:ea typeface="+mn-ea"/>
                <a:cs typeface="+mn-cs"/>
              </a:rPr>
              <a:t>num_labels</a:t>
            </a:r>
            <a:r>
              <a:rPr lang="en-US" sz="1200" b="0" i="0" u="none" strike="noStrike" kern="1200" dirty="0">
                <a:solidFill>
                  <a:schemeClr val="tx1"/>
                </a:solidFill>
                <a:effectLst/>
                <a:latin typeface="+mn-lt"/>
                <a:ea typeface="+mn-ea"/>
                <a:cs typeface="+mn-cs"/>
              </a:rPr>
              <a:t>) </a:t>
            </a:r>
            <a:r>
              <a:rPr lang="he-IL" sz="1200" b="0" i="0" u="none" strike="noStrike" kern="1200" dirty="0">
                <a:solidFill>
                  <a:schemeClr val="tx1"/>
                </a:solidFill>
                <a:effectLst/>
                <a:latin typeface="+mn-lt"/>
                <a:ea typeface="+mn-ea"/>
                <a:cs typeface="+mn-cs"/>
              </a:rPr>
              <a:t>התואמים למספר הסיווגים האפשריים.</a:t>
            </a:r>
            <a:endParaRPr lang="en-US" sz="1200" b="0" i="0" u="none" strike="noStrike"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ECC6E7AC-C360-7049-8987-46A9A7B0ACDE}" type="slidenum">
              <a:rPr lang="en-IL" smtClean="0"/>
              <a:t>23</a:t>
            </a:fld>
            <a:endParaRPr lang="en-IL"/>
          </a:p>
        </p:txBody>
      </p:sp>
    </p:spTree>
    <p:extLst>
      <p:ext uri="{BB962C8B-B14F-4D97-AF65-F5344CB8AC3E}">
        <p14:creationId xmlns:p14="http://schemas.microsoft.com/office/powerpoint/2010/main" val="34018167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24</a:t>
            </a:fld>
            <a:endParaRPr lang="en-IL"/>
          </a:p>
        </p:txBody>
      </p:sp>
    </p:spTree>
    <p:extLst>
      <p:ext uri="{BB962C8B-B14F-4D97-AF65-F5344CB8AC3E}">
        <p14:creationId xmlns:p14="http://schemas.microsoft.com/office/powerpoint/2010/main" val="4241650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בעקרון השיטה המתמטית שעובדת מאחורי רוב אם לא כל תהליכי הלמידה מבוססת על משפט יחיד </a:t>
            </a:r>
            <a:r>
              <a:rPr lang="he-IL" dirty="0" err="1"/>
              <a:t>מאינפי</a:t>
            </a:r>
            <a:r>
              <a:rPr lang="he-IL" dirty="0"/>
              <a:t>. המשפט קובע שאם כל הפונקציות חלקות ויפות מספיק בשאלה, ואתה עומד על נקודה מסוימת, יש מצב טוב מאוד שאתה יכול להתקדם לנקודת המינימום על ידי צעד בכיוון </a:t>
            </a:r>
            <a:r>
              <a:rPr lang="he-IL" dirty="0" err="1"/>
              <a:t>הגרדיאנט</a:t>
            </a:r>
            <a:r>
              <a:rPr lang="he-IL" dirty="0"/>
              <a:t>.</a:t>
            </a:r>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4</a:t>
            </a:fld>
            <a:endParaRPr lang="en-IL"/>
          </a:p>
        </p:txBody>
      </p:sp>
    </p:spTree>
    <p:extLst>
      <p:ext uri="{BB962C8B-B14F-4D97-AF65-F5344CB8AC3E}">
        <p14:creationId xmlns:p14="http://schemas.microsoft.com/office/powerpoint/2010/main" val="31609931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5</a:t>
            </a:fld>
            <a:endParaRPr lang="en-IL"/>
          </a:p>
        </p:txBody>
      </p:sp>
    </p:spTree>
    <p:extLst>
      <p:ext uri="{BB962C8B-B14F-4D97-AF65-F5344CB8AC3E}">
        <p14:creationId xmlns:p14="http://schemas.microsoft.com/office/powerpoint/2010/main" val="36800447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r>
              <a:rPr lang="he-IL" dirty="0"/>
              <a:t>ברשתות למידה עמוקה יש שני מושגים חשובים:</a:t>
            </a:r>
          </a:p>
          <a:p>
            <a:pPr algn="r" rtl="1"/>
            <a:r>
              <a:rPr lang="en-IL" dirty="0"/>
              <a:t>Forward Propagation</a:t>
            </a:r>
            <a:r>
              <a:rPr lang="he-IL" dirty="0"/>
              <a:t>: התקדמות של המידע קדימה ברשת, למעשה חישוב של המידע באופן די מטופש לפי האלגוריתם, עד לשכבת הפלט.</a:t>
            </a:r>
          </a:p>
          <a:p>
            <a:pPr algn="r" rtl="1"/>
            <a:r>
              <a:rPr lang="he-IL" dirty="0" err="1"/>
              <a:t>B</a:t>
            </a:r>
            <a:r>
              <a:rPr lang="en-US" dirty="0" err="1"/>
              <a:t>ackward</a:t>
            </a:r>
            <a:r>
              <a:rPr lang="en-US" dirty="0"/>
              <a:t> Propagation</a:t>
            </a:r>
            <a:r>
              <a:rPr lang="he-IL" dirty="0"/>
              <a:t>: חוזרים אחורה ברשת, ומחשבים את הפרמטרים השונים- משקלים ופרמטרים נוספים.</a:t>
            </a:r>
          </a:p>
        </p:txBody>
      </p:sp>
      <p:sp>
        <p:nvSpPr>
          <p:cNvPr id="4" name="Slide Number Placeholder 3"/>
          <p:cNvSpPr>
            <a:spLocks noGrp="1"/>
          </p:cNvSpPr>
          <p:nvPr>
            <p:ph type="sldNum" sz="quarter" idx="5"/>
          </p:nvPr>
        </p:nvSpPr>
        <p:spPr/>
        <p:txBody>
          <a:bodyPr/>
          <a:lstStyle/>
          <a:p>
            <a:fld id="{ECC6E7AC-C360-7049-8987-46A9A7B0ACDE}" type="slidenum">
              <a:rPr lang="en-IL" smtClean="0"/>
              <a:t>7</a:t>
            </a:fld>
            <a:endParaRPr lang="en-IL"/>
          </a:p>
        </p:txBody>
      </p:sp>
    </p:spTree>
    <p:extLst>
      <p:ext uri="{BB962C8B-B14F-4D97-AF65-F5344CB8AC3E}">
        <p14:creationId xmlns:p14="http://schemas.microsoft.com/office/powerpoint/2010/main" val="8550152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פונקציית הפעלה (זוכרים?) נפוצה</a:t>
            </a:r>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8</a:t>
            </a:fld>
            <a:endParaRPr lang="en-IL"/>
          </a:p>
        </p:txBody>
      </p:sp>
    </p:spTree>
    <p:extLst>
      <p:ext uri="{BB962C8B-B14F-4D97-AF65-F5344CB8AC3E}">
        <p14:creationId xmlns:p14="http://schemas.microsoft.com/office/powerpoint/2010/main" val="37783515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בגדול איך נראית רשת מהסוג שאנחנו עומדים לעשות היום: יש תמונה (במקרה שלנו אנחנו מעבדים קול לתמונה)</a:t>
            </a:r>
          </a:p>
          <a:p>
            <a:pPr marL="0" algn="r" defTabSz="914400" rtl="1" eaLnBrk="1" latinLnBrk="0" hangingPunct="1"/>
            <a:r>
              <a:rPr lang="he-IL" dirty="0"/>
              <a:t>על התמונה מפעילים את הרשת</a:t>
            </a:r>
          </a:p>
          <a:p>
            <a:pPr marL="0" algn="r" defTabSz="914400" rtl="1" eaLnBrk="1" latinLnBrk="0" hangingPunct="1"/>
            <a:r>
              <a:rPr lang="he-IL" dirty="0"/>
              <a:t>ובסוף מקבלים הסתברויות למילים השונות</a:t>
            </a:r>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9</a:t>
            </a:fld>
            <a:endParaRPr lang="en-IL"/>
          </a:p>
        </p:txBody>
      </p:sp>
    </p:spTree>
    <p:extLst>
      <p:ext uri="{BB962C8B-B14F-4D97-AF65-F5344CB8AC3E}">
        <p14:creationId xmlns:p14="http://schemas.microsoft.com/office/powerpoint/2010/main" val="41690030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אנחנו עומדים להשתמש בשיטה שנקראת </a:t>
            </a:r>
            <a:r>
              <a:rPr lang="he-IL" dirty="0" err="1"/>
              <a:t>קונבולוציה</a:t>
            </a:r>
            <a:r>
              <a:rPr lang="he-IL" dirty="0"/>
              <a:t>. אין צורך להיבהל! זה מונח מתמטי שאומר בעקרון כפל מוזז של שתי פונקציות, ואינטגרל על זה. לא הבנתם? לא נורא.</a:t>
            </a:r>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11</a:t>
            </a:fld>
            <a:endParaRPr lang="en-IL"/>
          </a:p>
        </p:txBody>
      </p:sp>
    </p:spTree>
    <p:extLst>
      <p:ext uri="{BB962C8B-B14F-4D97-AF65-F5344CB8AC3E}">
        <p14:creationId xmlns:p14="http://schemas.microsoft.com/office/powerpoint/2010/main" val="35034543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שקופית שממחישה תהליך חשוב בתהליכי למידה עמוקה.</a:t>
            </a:r>
          </a:p>
          <a:p>
            <a:pPr marL="0" algn="r" defTabSz="914400" rtl="1" eaLnBrk="1" latinLnBrk="0" hangingPunct="1"/>
            <a:r>
              <a:rPr lang="he-IL" dirty="0"/>
              <a:t>50% מהבעיה זה לזהות מה הבעיה ואיך לאפיין את המידע.</a:t>
            </a:r>
          </a:p>
          <a:p>
            <a:pPr marL="0" algn="r" defTabSz="914400" rtl="1" eaLnBrk="1" latinLnBrk="0" hangingPunct="1"/>
            <a:r>
              <a:rPr lang="he-IL" dirty="0"/>
              <a:t>49% זה לבחור מודל נכון.</a:t>
            </a:r>
          </a:p>
          <a:p>
            <a:pPr marL="0" algn="r" defTabSz="914400" rtl="1" eaLnBrk="1" latinLnBrk="0" hangingPunct="1"/>
            <a:r>
              <a:rPr lang="he-IL" dirty="0"/>
              <a:t>1% זה היתר.</a:t>
            </a:r>
          </a:p>
        </p:txBody>
      </p:sp>
      <p:sp>
        <p:nvSpPr>
          <p:cNvPr id="4" name="Slide Number Placeholder 3"/>
          <p:cNvSpPr>
            <a:spLocks noGrp="1"/>
          </p:cNvSpPr>
          <p:nvPr>
            <p:ph type="sldNum" sz="quarter" idx="5"/>
          </p:nvPr>
        </p:nvSpPr>
        <p:spPr/>
        <p:txBody>
          <a:bodyPr/>
          <a:lstStyle/>
          <a:p>
            <a:fld id="{ECC6E7AC-C360-7049-8987-46A9A7B0ACDE}" type="slidenum">
              <a:rPr lang="en-IL" smtClean="0"/>
              <a:t>12</a:t>
            </a:fld>
            <a:endParaRPr lang="en-IL"/>
          </a:p>
        </p:txBody>
      </p:sp>
    </p:spTree>
    <p:extLst>
      <p:ext uri="{BB962C8B-B14F-4D97-AF65-F5344CB8AC3E}">
        <p14:creationId xmlns:p14="http://schemas.microsoft.com/office/powerpoint/2010/main" val="37485733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lgn="r" defTabSz="914400" rtl="1" eaLnBrk="1" latinLnBrk="0" hangingPunct="1"/>
            <a:r>
              <a:rPr lang="he-IL" dirty="0"/>
              <a:t>עוד הסבר על כמה זה חשוב למצות מידע מתוך מה שנתנו לנו.</a:t>
            </a:r>
            <a:endParaRPr lang="en-IL" dirty="0"/>
          </a:p>
        </p:txBody>
      </p:sp>
      <p:sp>
        <p:nvSpPr>
          <p:cNvPr id="4" name="Slide Number Placeholder 3"/>
          <p:cNvSpPr>
            <a:spLocks noGrp="1"/>
          </p:cNvSpPr>
          <p:nvPr>
            <p:ph type="sldNum" sz="quarter" idx="5"/>
          </p:nvPr>
        </p:nvSpPr>
        <p:spPr/>
        <p:txBody>
          <a:bodyPr/>
          <a:lstStyle/>
          <a:p>
            <a:fld id="{ECC6E7AC-C360-7049-8987-46A9A7B0ACDE}" type="slidenum">
              <a:rPr lang="en-IL" smtClean="0"/>
              <a:t>13</a:t>
            </a:fld>
            <a:endParaRPr lang="en-IL"/>
          </a:p>
        </p:txBody>
      </p:sp>
    </p:spTree>
    <p:extLst>
      <p:ext uri="{BB962C8B-B14F-4D97-AF65-F5344CB8AC3E}">
        <p14:creationId xmlns:p14="http://schemas.microsoft.com/office/powerpoint/2010/main" val="2954850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665554"/>
            <a:ext cx="7772400" cy="1763395"/>
          </a:xfrm>
          <a:prstGeom prst="rect">
            <a:avLst/>
          </a:prstGeom>
        </p:spPr>
        <p:txBody>
          <a:bodyPr wrap="square" lIns="0" tIns="0" rIns="0" bIns="0">
            <a:spAutoFit/>
          </a:bodyPr>
          <a:lstStyle>
            <a:lvl1pPr>
              <a:defRPr sz="2400" b="0" i="0">
                <a:solidFill>
                  <a:schemeClr val="tx1"/>
                </a:solidFill>
                <a:latin typeface="Calibri"/>
                <a:cs typeface="Calibri"/>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2/24/20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Calibri Light"/>
                <a:cs typeface="Calibri Ligh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2/24/20</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Calibri Light"/>
                <a:cs typeface="Calibri Light"/>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2/24/20</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0" i="0">
                <a:solidFill>
                  <a:schemeClr val="tx1"/>
                </a:solidFill>
                <a:latin typeface="Calibri Light"/>
                <a:cs typeface="Calibri Ligh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2/24/20</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2/24/20</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680466" y="2728925"/>
            <a:ext cx="7783067" cy="1300479"/>
          </a:xfrm>
          <a:prstGeom prst="rect">
            <a:avLst/>
          </a:prstGeom>
        </p:spPr>
        <p:txBody>
          <a:bodyPr wrap="square" lIns="0" tIns="0" rIns="0" bIns="0">
            <a:spAutoFit/>
          </a:bodyPr>
          <a:lstStyle>
            <a:lvl1pPr>
              <a:defRPr sz="4400" b="0" i="0">
                <a:solidFill>
                  <a:schemeClr val="tx1"/>
                </a:solidFill>
                <a:latin typeface="Calibri Light"/>
                <a:cs typeface="Calibri Light"/>
              </a:defRPr>
            </a:lvl1pPr>
          </a:lstStyle>
          <a:p>
            <a:endParaRPr/>
          </a:p>
        </p:txBody>
      </p:sp>
      <p:sp>
        <p:nvSpPr>
          <p:cNvPr id="3" name="Holder 3"/>
          <p:cNvSpPr>
            <a:spLocks noGrp="1"/>
          </p:cNvSpPr>
          <p:nvPr>
            <p:ph type="body" idx="1"/>
          </p:nvPr>
        </p:nvSpPr>
        <p:spPr>
          <a:xfrm>
            <a:off x="706602" y="1759966"/>
            <a:ext cx="7730794" cy="4032885"/>
          </a:xfrm>
          <a:prstGeom prst="rect">
            <a:avLst/>
          </a:prstGeom>
        </p:spPr>
        <p:txBody>
          <a:bodyPr wrap="square" lIns="0" tIns="0" rIns="0" bIns="0">
            <a:spAutoFit/>
          </a:bodyPr>
          <a:lstStyle>
            <a:lvl1pPr>
              <a:defRPr b="0" i="0">
                <a:solidFill>
                  <a:schemeClr val="tx1"/>
                </a:solidFill>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2/24/20</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2.jp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image" Target="../media/image25.jp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7.tiff"/><Relationship Id="rId4" Type="http://schemas.openxmlformats.org/officeDocument/2006/relationships/image" Target="../media/image26.tiff"/></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7.tiff"/><Relationship Id="rId4" Type="http://schemas.openxmlformats.org/officeDocument/2006/relationships/hyperlink" Target="http://playground.tensorflow.org/"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5.png"/><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png"/><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15.png"/><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7.jpg"/></Relationships>
</file>

<file path=ppt/slides/_rels/slide9.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6857998"/>
          </a:xfrm>
          <a:prstGeom prst="rect">
            <a:avLst/>
          </a:prstGeom>
          <a:blipFill>
            <a:blip r:embed="rId2" cstate="print"/>
            <a:stretch>
              <a:fillRect/>
            </a:stretch>
          </a:blipFill>
        </p:spPr>
        <p:txBody>
          <a:bodyPr wrap="square" lIns="0" tIns="0" rIns="0" bIns="0" rtlCol="0"/>
          <a:lstStyle/>
          <a:p>
            <a:endParaRPr/>
          </a:p>
        </p:txBody>
      </p:sp>
      <p:sp>
        <p:nvSpPr>
          <p:cNvPr id="3" name="object 3"/>
          <p:cNvSpPr/>
          <p:nvPr/>
        </p:nvSpPr>
        <p:spPr>
          <a:xfrm>
            <a:off x="685800" y="1763395"/>
            <a:ext cx="7772400" cy="1746885"/>
          </a:xfrm>
          <a:custGeom>
            <a:avLst/>
            <a:gdLst/>
            <a:ahLst/>
            <a:cxnLst/>
            <a:rect l="l" t="t" r="r" b="b"/>
            <a:pathLst>
              <a:path w="7772400" h="1746885">
                <a:moveTo>
                  <a:pt x="0" y="1746503"/>
                </a:moveTo>
                <a:lnTo>
                  <a:pt x="7772400" y="1746503"/>
                </a:lnTo>
                <a:lnTo>
                  <a:pt x="7772400" y="0"/>
                </a:lnTo>
                <a:lnTo>
                  <a:pt x="0" y="0"/>
                </a:lnTo>
                <a:lnTo>
                  <a:pt x="0" y="1746503"/>
                </a:lnTo>
                <a:close/>
              </a:path>
            </a:pathLst>
          </a:custGeom>
          <a:solidFill>
            <a:srgbClr val="FAFAFA"/>
          </a:solidFill>
        </p:spPr>
        <p:txBody>
          <a:bodyPr wrap="square" lIns="0" tIns="0" rIns="0" bIns="0" rtlCol="0"/>
          <a:lstStyle/>
          <a:p>
            <a:endParaRPr/>
          </a:p>
        </p:txBody>
      </p:sp>
      <p:sp>
        <p:nvSpPr>
          <p:cNvPr id="4" name="object 4"/>
          <p:cNvSpPr/>
          <p:nvPr/>
        </p:nvSpPr>
        <p:spPr>
          <a:xfrm>
            <a:off x="684276" y="1475232"/>
            <a:ext cx="7972044" cy="1213103"/>
          </a:xfrm>
          <a:prstGeom prst="rect">
            <a:avLst/>
          </a:prstGeom>
          <a:blipFill>
            <a:blip r:embed="rId3" cstate="print"/>
            <a:stretch>
              <a:fillRect/>
            </a:stretch>
          </a:blipFill>
        </p:spPr>
        <p:txBody>
          <a:bodyPr wrap="square" lIns="0" tIns="0" rIns="0" bIns="0" rtlCol="0"/>
          <a:lstStyle/>
          <a:p>
            <a:endParaRPr/>
          </a:p>
        </p:txBody>
      </p:sp>
      <p:sp>
        <p:nvSpPr>
          <p:cNvPr id="5" name="object 5"/>
          <p:cNvSpPr/>
          <p:nvPr/>
        </p:nvSpPr>
        <p:spPr>
          <a:xfrm>
            <a:off x="1883664" y="2298192"/>
            <a:ext cx="5398008" cy="1213103"/>
          </a:xfrm>
          <a:prstGeom prst="rect">
            <a:avLst/>
          </a:prstGeom>
          <a:blipFill>
            <a:blip r:embed="rId4" cstate="print"/>
            <a:stretch>
              <a:fillRect/>
            </a:stretch>
          </a:blipFill>
        </p:spPr>
        <p:txBody>
          <a:bodyPr wrap="square" lIns="0" tIns="0" rIns="0" bIns="0" rtlCol="0"/>
          <a:lstStyle/>
          <a:p>
            <a:endParaRPr/>
          </a:p>
        </p:txBody>
      </p:sp>
      <p:sp>
        <p:nvSpPr>
          <p:cNvPr id="6" name="object 6"/>
          <p:cNvSpPr/>
          <p:nvPr/>
        </p:nvSpPr>
        <p:spPr>
          <a:xfrm>
            <a:off x="6297167" y="2298192"/>
            <a:ext cx="1156715" cy="1213103"/>
          </a:xfrm>
          <a:prstGeom prst="rect">
            <a:avLst/>
          </a:prstGeom>
          <a:blipFill>
            <a:blip r:embed="rId5" cstate="print"/>
            <a:stretch>
              <a:fillRect/>
            </a:stretch>
          </a:blipFill>
        </p:spPr>
        <p:txBody>
          <a:bodyPr wrap="square" lIns="0" tIns="0" rIns="0" bIns="0" rtlCol="0"/>
          <a:lstStyle/>
          <a:p>
            <a:endParaRPr/>
          </a:p>
        </p:txBody>
      </p:sp>
      <p:sp>
        <p:nvSpPr>
          <p:cNvPr id="7" name="object 7"/>
          <p:cNvSpPr txBox="1">
            <a:spLocks noGrp="1"/>
          </p:cNvSpPr>
          <p:nvPr>
            <p:ph type="ctrTitle"/>
          </p:nvPr>
        </p:nvSpPr>
        <p:spPr>
          <a:prstGeom prst="rect">
            <a:avLst/>
          </a:prstGeom>
        </p:spPr>
        <p:txBody>
          <a:bodyPr vert="horz" wrap="square" lIns="0" tIns="116205" rIns="0" bIns="0" rtlCol="0">
            <a:spAutoFit/>
          </a:bodyPr>
          <a:lstStyle/>
          <a:p>
            <a:pPr marL="1678305" marR="480059" indent="-1199515">
              <a:lnSpc>
                <a:spcPts val="6480"/>
              </a:lnSpc>
              <a:spcBef>
                <a:spcPts val="915"/>
              </a:spcBef>
            </a:pPr>
            <a:r>
              <a:rPr sz="6000" b="0" dirty="0">
                <a:latin typeface="Calibri Light"/>
                <a:cs typeface="Calibri Light"/>
              </a:rPr>
              <a:t>A </a:t>
            </a:r>
            <a:r>
              <a:rPr sz="6000" b="0" spc="-20" dirty="0">
                <a:latin typeface="Calibri Light"/>
                <a:cs typeface="Calibri Light"/>
              </a:rPr>
              <a:t>Brief </a:t>
            </a:r>
            <a:r>
              <a:rPr sz="6000" b="0" spc="-25" dirty="0">
                <a:latin typeface="Calibri Light"/>
                <a:cs typeface="Calibri Light"/>
              </a:rPr>
              <a:t>Introduction </a:t>
            </a:r>
            <a:r>
              <a:rPr sz="6000" b="0" spc="-35" dirty="0">
                <a:latin typeface="Calibri Light"/>
                <a:cs typeface="Calibri Light"/>
              </a:rPr>
              <a:t>to  </a:t>
            </a:r>
            <a:r>
              <a:rPr sz="6000" b="0" dirty="0">
                <a:latin typeface="Calibri Light"/>
                <a:cs typeface="Calibri Light"/>
              </a:rPr>
              <a:t>Deep</a:t>
            </a:r>
            <a:r>
              <a:rPr sz="6000" b="0" spc="-15" dirty="0">
                <a:latin typeface="Calibri Light"/>
                <a:cs typeface="Calibri Light"/>
              </a:rPr>
              <a:t> </a:t>
            </a:r>
            <a:r>
              <a:rPr sz="6000" b="0" spc="-10" dirty="0">
                <a:latin typeface="Calibri Light"/>
                <a:cs typeface="Calibri Light"/>
              </a:rPr>
              <a:t>Learning</a:t>
            </a:r>
            <a:endParaRPr sz="6000">
              <a:latin typeface="Calibri Light"/>
              <a:cs typeface="Calibri Light"/>
            </a:endParaRPr>
          </a:p>
        </p:txBody>
      </p:sp>
      <p:sp>
        <p:nvSpPr>
          <p:cNvPr id="8" name="object 8"/>
          <p:cNvSpPr txBox="1"/>
          <p:nvPr/>
        </p:nvSpPr>
        <p:spPr>
          <a:xfrm>
            <a:off x="5786882" y="3719639"/>
            <a:ext cx="1822450" cy="421640"/>
          </a:xfrm>
          <a:prstGeom prst="rect">
            <a:avLst/>
          </a:prstGeom>
          <a:solidFill>
            <a:srgbClr val="E7E6E6"/>
          </a:solidFill>
        </p:spPr>
        <p:txBody>
          <a:bodyPr vert="horz" wrap="square" lIns="0" tIns="0" rIns="0" bIns="0" rtlCol="0">
            <a:spAutoFit/>
          </a:bodyPr>
          <a:lstStyle/>
          <a:p>
            <a:pPr marL="176530">
              <a:lnSpc>
                <a:spcPts val="2800"/>
              </a:lnSpc>
            </a:pPr>
            <a:r>
              <a:rPr sz="2400" spc="-25" dirty="0">
                <a:latin typeface="Calibri"/>
                <a:cs typeface="Calibri"/>
              </a:rPr>
              <a:t>--Yangyan</a:t>
            </a:r>
            <a:r>
              <a:rPr sz="2400" spc="-30" dirty="0">
                <a:latin typeface="Calibri"/>
                <a:cs typeface="Calibri"/>
              </a:rPr>
              <a:t> </a:t>
            </a:r>
            <a:r>
              <a:rPr sz="2400" spc="-5" dirty="0">
                <a:latin typeface="Calibri"/>
                <a:cs typeface="Calibri"/>
              </a:rPr>
              <a:t>Li</a:t>
            </a:r>
            <a:endParaRPr sz="2400">
              <a:latin typeface="Calibri"/>
              <a:cs typeface="Calibri"/>
            </a:endParaRPr>
          </a:p>
        </p:txBody>
      </p:sp>
      <p:pic>
        <p:nvPicPr>
          <p:cNvPr id="12" name="Picture 11" descr="A close up of a sign&#10;&#10;Description automatically generated">
            <a:extLst>
              <a:ext uri="{FF2B5EF4-FFF2-40B4-BE49-F238E27FC236}">
                <a16:creationId xmlns:a16="http://schemas.microsoft.com/office/drawing/2014/main" id="{0179FC1F-D7E6-984B-A9B0-440A9E97386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658184" y="5621706"/>
            <a:ext cx="1435458" cy="121310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5154295" cy="696595"/>
          </a:xfrm>
          <a:prstGeom prst="rect">
            <a:avLst/>
          </a:prstGeom>
        </p:spPr>
        <p:txBody>
          <a:bodyPr vert="horz" wrap="square" lIns="0" tIns="13335" rIns="0" bIns="0" rtlCol="0">
            <a:spAutoFit/>
          </a:bodyPr>
          <a:lstStyle/>
          <a:p>
            <a:pPr marL="12700">
              <a:lnSpc>
                <a:spcPct val="100000"/>
              </a:lnSpc>
              <a:spcBef>
                <a:spcPts val="105"/>
              </a:spcBef>
            </a:pPr>
            <a:r>
              <a:rPr dirty="0"/>
              <a:t>Fully </a:t>
            </a:r>
            <a:r>
              <a:rPr spc="-10" dirty="0"/>
              <a:t>Connected</a:t>
            </a:r>
            <a:r>
              <a:rPr spc="-55" dirty="0"/>
              <a:t> </a:t>
            </a:r>
            <a:r>
              <a:rPr spc="-35" dirty="0"/>
              <a:t>Layers</a:t>
            </a:r>
          </a:p>
        </p:txBody>
      </p:sp>
      <p:sp>
        <p:nvSpPr>
          <p:cNvPr id="3" name="object 3"/>
          <p:cNvSpPr/>
          <p:nvPr/>
        </p:nvSpPr>
        <p:spPr>
          <a:xfrm>
            <a:off x="1079500" y="2293137"/>
            <a:ext cx="6883400" cy="3479800"/>
          </a:xfrm>
          <a:prstGeom prst="rect">
            <a:avLst/>
          </a:prstGeom>
          <a:blipFill>
            <a:blip r:embed="rId2" cstate="print"/>
            <a:stretch>
              <a:fillRect/>
            </a:stretch>
          </a:blipFill>
        </p:spPr>
        <p:txBody>
          <a:bodyPr wrap="square" lIns="0" tIns="0" rIns="0" bIns="0" rtlCol="0"/>
          <a:lstStyle/>
          <a:p>
            <a:endParaRPr/>
          </a:p>
        </p:txBody>
      </p:sp>
      <p:pic>
        <p:nvPicPr>
          <p:cNvPr id="4" name="Picture 3" descr="A close up of a sign&#10;&#10;Description automatically generated">
            <a:extLst>
              <a:ext uri="{FF2B5EF4-FFF2-40B4-BE49-F238E27FC236}">
                <a16:creationId xmlns:a16="http://schemas.microsoft.com/office/drawing/2014/main" id="{776BA10D-BCEE-4A4F-AA4C-7E2D08CDF3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8542" y="5645278"/>
            <a:ext cx="1435458" cy="1213103"/>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4644390" cy="696595"/>
          </a:xfrm>
          <a:prstGeom prst="rect">
            <a:avLst/>
          </a:prstGeom>
        </p:spPr>
        <p:txBody>
          <a:bodyPr vert="horz" wrap="square" lIns="0" tIns="13335" rIns="0" bIns="0" rtlCol="0">
            <a:spAutoFit/>
          </a:bodyPr>
          <a:lstStyle/>
          <a:p>
            <a:pPr marL="12700">
              <a:lnSpc>
                <a:spcPct val="100000"/>
              </a:lnSpc>
              <a:spcBef>
                <a:spcPts val="105"/>
              </a:spcBef>
            </a:pPr>
            <a:r>
              <a:rPr spc="-15" dirty="0"/>
              <a:t>Convolutional</a:t>
            </a:r>
            <a:r>
              <a:rPr spc="-60" dirty="0"/>
              <a:t> </a:t>
            </a:r>
            <a:r>
              <a:rPr spc="-35" dirty="0"/>
              <a:t>Layers</a:t>
            </a:r>
          </a:p>
        </p:txBody>
      </p:sp>
      <p:sp>
        <p:nvSpPr>
          <p:cNvPr id="3" name="object 3"/>
          <p:cNvSpPr/>
          <p:nvPr/>
        </p:nvSpPr>
        <p:spPr>
          <a:xfrm>
            <a:off x="959906" y="1787819"/>
            <a:ext cx="7266656" cy="4370930"/>
          </a:xfrm>
          <a:prstGeom prst="rect">
            <a:avLst/>
          </a:prstGeom>
          <a:blipFill>
            <a:blip r:embed="rId3" cstate="print"/>
            <a:stretch>
              <a:fillRect/>
            </a:stretch>
          </a:blipFill>
        </p:spPr>
        <p:txBody>
          <a:bodyPr wrap="square" lIns="0" tIns="0" rIns="0" bIns="0" rtlCol="0"/>
          <a:lstStyle/>
          <a:p>
            <a:endParaRPr/>
          </a:p>
        </p:txBody>
      </p:sp>
      <p:pic>
        <p:nvPicPr>
          <p:cNvPr id="4" name="Picture 3" descr="A close up of a sign&#10;&#10;Description automatically generated">
            <a:extLst>
              <a:ext uri="{FF2B5EF4-FFF2-40B4-BE49-F238E27FC236}">
                <a16:creationId xmlns:a16="http://schemas.microsoft.com/office/drawing/2014/main" id="{9FC39A66-4DA2-4844-B155-DF9D2E05D5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8481" y="5661462"/>
            <a:ext cx="1435458" cy="1213103"/>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03384" y="408583"/>
            <a:ext cx="7695855" cy="6397695"/>
          </a:xfrm>
          <a:prstGeom prst="rect">
            <a:avLst/>
          </a:prstGeom>
          <a:blipFill>
            <a:blip r:embed="rId3" cstate="print"/>
            <a:stretch>
              <a:fillRect/>
            </a:stretch>
          </a:blipFill>
        </p:spPr>
        <p:txBody>
          <a:bodyPr wrap="square" lIns="0" tIns="0" rIns="0" bIns="0" rtlCol="0"/>
          <a:lstStyle/>
          <a:p>
            <a:endParaRPr/>
          </a:p>
        </p:txBody>
      </p:sp>
      <p:pic>
        <p:nvPicPr>
          <p:cNvPr id="3" name="Picture 2" descr="A close up of a sign&#10;&#10;Description automatically generated">
            <a:extLst>
              <a:ext uri="{FF2B5EF4-FFF2-40B4-BE49-F238E27FC236}">
                <a16:creationId xmlns:a16="http://schemas.microsoft.com/office/drawing/2014/main" id="{CF16D2DE-3431-B347-96DC-E10C8E6333A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22887" y="5644897"/>
            <a:ext cx="1435458" cy="1213103"/>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7314565" cy="696595"/>
          </a:xfrm>
          <a:prstGeom prst="rect">
            <a:avLst/>
          </a:prstGeom>
        </p:spPr>
        <p:txBody>
          <a:bodyPr vert="horz" wrap="square" lIns="0" tIns="13335" rIns="0" bIns="0" rtlCol="0">
            <a:spAutoFit/>
          </a:bodyPr>
          <a:lstStyle/>
          <a:p>
            <a:pPr marL="12700">
              <a:lnSpc>
                <a:spcPct val="100000"/>
              </a:lnSpc>
              <a:spcBef>
                <a:spcPts val="105"/>
              </a:spcBef>
            </a:pPr>
            <a:r>
              <a:rPr spc="-25" dirty="0"/>
              <a:t>Feature </a:t>
            </a:r>
            <a:r>
              <a:rPr dirty="0"/>
              <a:t>Engineering </a:t>
            </a:r>
            <a:r>
              <a:rPr spc="-15" dirty="0"/>
              <a:t>vs.</a:t>
            </a:r>
            <a:r>
              <a:rPr spc="-55" dirty="0"/>
              <a:t> </a:t>
            </a:r>
            <a:r>
              <a:rPr dirty="0"/>
              <a:t>Learning</a:t>
            </a:r>
          </a:p>
        </p:txBody>
      </p:sp>
      <p:sp>
        <p:nvSpPr>
          <p:cNvPr id="3" name="object 3"/>
          <p:cNvSpPr txBox="1"/>
          <p:nvPr/>
        </p:nvSpPr>
        <p:spPr>
          <a:xfrm>
            <a:off x="707542" y="1676400"/>
            <a:ext cx="7729855" cy="4032885"/>
          </a:xfrm>
          <a:prstGeom prst="rect">
            <a:avLst/>
          </a:prstGeom>
        </p:spPr>
        <p:txBody>
          <a:bodyPr vert="horz" wrap="square" lIns="0" tIns="97155" rIns="0" bIns="0" rtlCol="0">
            <a:spAutoFit/>
          </a:bodyPr>
          <a:lstStyle/>
          <a:p>
            <a:pPr marL="241300" marR="80010" indent="-228600" algn="just">
              <a:lnSpc>
                <a:spcPct val="80000"/>
              </a:lnSpc>
              <a:spcBef>
                <a:spcPts val="765"/>
              </a:spcBef>
              <a:buFont typeface="Arial"/>
              <a:buChar char="•"/>
              <a:tabLst>
                <a:tab pos="241300" algn="l"/>
              </a:tabLst>
            </a:pPr>
            <a:r>
              <a:rPr sz="2800" spc="-20" dirty="0">
                <a:latin typeface="Calibri"/>
                <a:cs typeface="Calibri"/>
              </a:rPr>
              <a:t>Feature </a:t>
            </a:r>
            <a:r>
              <a:rPr sz="2800" spc="-10" dirty="0">
                <a:latin typeface="Calibri"/>
                <a:cs typeface="Calibri"/>
              </a:rPr>
              <a:t>engineering </a:t>
            </a:r>
            <a:r>
              <a:rPr sz="2800" spc="-5" dirty="0">
                <a:latin typeface="Calibri"/>
                <a:cs typeface="Calibri"/>
              </a:rPr>
              <a:t>is the </a:t>
            </a:r>
            <a:r>
              <a:rPr sz="2800" spc="-15" dirty="0">
                <a:latin typeface="Calibri"/>
                <a:cs typeface="Calibri"/>
              </a:rPr>
              <a:t>process </a:t>
            </a:r>
            <a:r>
              <a:rPr sz="2800" spc="-5" dirty="0">
                <a:latin typeface="Calibri"/>
                <a:cs typeface="Calibri"/>
              </a:rPr>
              <a:t>of </a:t>
            </a:r>
            <a:r>
              <a:rPr sz="2800" spc="-10" dirty="0">
                <a:latin typeface="Calibri"/>
                <a:cs typeface="Calibri"/>
              </a:rPr>
              <a:t>using domain  knowledge </a:t>
            </a:r>
            <a:r>
              <a:rPr sz="2800" spc="-5" dirty="0">
                <a:latin typeface="Calibri"/>
                <a:cs typeface="Calibri"/>
              </a:rPr>
              <a:t>of the </a:t>
            </a:r>
            <a:r>
              <a:rPr sz="2800" spc="-20" dirty="0">
                <a:latin typeface="Calibri"/>
                <a:cs typeface="Calibri"/>
              </a:rPr>
              <a:t>data </a:t>
            </a:r>
            <a:r>
              <a:rPr sz="2800" spc="-15" dirty="0">
                <a:latin typeface="Calibri"/>
                <a:cs typeface="Calibri"/>
              </a:rPr>
              <a:t>to </a:t>
            </a:r>
            <a:r>
              <a:rPr sz="2800" spc="-20" dirty="0">
                <a:latin typeface="Calibri"/>
                <a:cs typeface="Calibri"/>
              </a:rPr>
              <a:t>create features </a:t>
            </a:r>
            <a:r>
              <a:rPr sz="2800" spc="-10" dirty="0">
                <a:latin typeface="Calibri"/>
                <a:cs typeface="Calibri"/>
              </a:rPr>
              <a:t>that </a:t>
            </a:r>
            <a:r>
              <a:rPr sz="2800" spc="-25" dirty="0">
                <a:latin typeface="Calibri"/>
                <a:cs typeface="Calibri"/>
              </a:rPr>
              <a:t>make  </a:t>
            </a:r>
            <a:r>
              <a:rPr sz="2800" spc="-5" dirty="0">
                <a:latin typeface="Calibri"/>
                <a:cs typeface="Calibri"/>
              </a:rPr>
              <a:t>machine learning </a:t>
            </a:r>
            <a:r>
              <a:rPr sz="2800" spc="-10" dirty="0">
                <a:latin typeface="Calibri"/>
                <a:cs typeface="Calibri"/>
              </a:rPr>
              <a:t>algorithms</a:t>
            </a:r>
            <a:r>
              <a:rPr sz="2800" spc="25" dirty="0">
                <a:latin typeface="Calibri"/>
                <a:cs typeface="Calibri"/>
              </a:rPr>
              <a:t> </a:t>
            </a:r>
            <a:r>
              <a:rPr sz="2800" spc="-5" dirty="0">
                <a:latin typeface="Calibri"/>
                <a:cs typeface="Calibri"/>
              </a:rPr>
              <a:t>work.</a:t>
            </a:r>
            <a:endParaRPr sz="2800" dirty="0">
              <a:latin typeface="Calibri"/>
              <a:cs typeface="Calibri"/>
            </a:endParaRPr>
          </a:p>
          <a:p>
            <a:pPr marL="241300" marR="121920" indent="-228600">
              <a:lnSpc>
                <a:spcPct val="80000"/>
              </a:lnSpc>
              <a:spcBef>
                <a:spcPts val="1000"/>
              </a:spcBef>
              <a:buFont typeface="Arial"/>
              <a:buChar char="•"/>
              <a:tabLst>
                <a:tab pos="241300" algn="l"/>
              </a:tabLst>
            </a:pPr>
            <a:r>
              <a:rPr sz="2800" spc="-5" dirty="0">
                <a:latin typeface="Calibri"/>
                <a:cs typeface="Calibri"/>
              </a:rPr>
              <a:t>“When </a:t>
            </a:r>
            <a:r>
              <a:rPr sz="2800" spc="-10" dirty="0">
                <a:latin typeface="Calibri"/>
                <a:cs typeface="Calibri"/>
              </a:rPr>
              <a:t>working </a:t>
            </a:r>
            <a:r>
              <a:rPr sz="2800" spc="-5" dirty="0">
                <a:latin typeface="Calibri"/>
                <a:cs typeface="Calibri"/>
              </a:rPr>
              <a:t>on a machine learning </a:t>
            </a:r>
            <a:r>
              <a:rPr sz="2800" spc="-15" dirty="0">
                <a:latin typeface="Calibri"/>
                <a:cs typeface="Calibri"/>
              </a:rPr>
              <a:t>problem,  </a:t>
            </a:r>
            <a:r>
              <a:rPr sz="2800" spc="-25" dirty="0">
                <a:latin typeface="Calibri"/>
                <a:cs typeface="Calibri"/>
              </a:rPr>
              <a:t>feature </a:t>
            </a:r>
            <a:r>
              <a:rPr sz="2800" spc="-10" dirty="0">
                <a:latin typeface="Calibri"/>
                <a:cs typeface="Calibri"/>
              </a:rPr>
              <a:t>engineering </a:t>
            </a:r>
            <a:r>
              <a:rPr sz="2800" spc="-5" dirty="0">
                <a:latin typeface="Calibri"/>
                <a:cs typeface="Calibri"/>
              </a:rPr>
              <a:t>is manually </a:t>
            </a:r>
            <a:r>
              <a:rPr sz="2800" spc="-10" dirty="0">
                <a:latin typeface="Calibri"/>
                <a:cs typeface="Calibri"/>
              </a:rPr>
              <a:t>designing what </a:t>
            </a:r>
            <a:r>
              <a:rPr sz="2800" spc="-5" dirty="0">
                <a:latin typeface="Calibri"/>
                <a:cs typeface="Calibri"/>
              </a:rPr>
              <a:t>the  </a:t>
            </a:r>
            <a:r>
              <a:rPr sz="2800" spc="-10" dirty="0">
                <a:latin typeface="Calibri"/>
                <a:cs typeface="Calibri"/>
              </a:rPr>
              <a:t>input </a:t>
            </a:r>
            <a:r>
              <a:rPr sz="2800" spc="-5" dirty="0">
                <a:latin typeface="Calibri"/>
                <a:cs typeface="Calibri"/>
              </a:rPr>
              <a:t>x's </a:t>
            </a:r>
            <a:r>
              <a:rPr sz="2800" spc="-10" dirty="0">
                <a:latin typeface="Calibri"/>
                <a:cs typeface="Calibri"/>
              </a:rPr>
              <a:t>should</a:t>
            </a:r>
            <a:r>
              <a:rPr sz="2800" spc="70" dirty="0">
                <a:latin typeface="Calibri"/>
                <a:cs typeface="Calibri"/>
              </a:rPr>
              <a:t> </a:t>
            </a:r>
            <a:r>
              <a:rPr sz="2800" spc="-55" dirty="0">
                <a:latin typeface="Calibri"/>
                <a:cs typeface="Calibri"/>
              </a:rPr>
              <a:t>be.”</a:t>
            </a:r>
            <a:endParaRPr sz="2800" dirty="0">
              <a:latin typeface="Calibri"/>
              <a:cs typeface="Calibri"/>
            </a:endParaRPr>
          </a:p>
          <a:p>
            <a:pPr marL="5656580">
              <a:lnSpc>
                <a:spcPct val="100000"/>
              </a:lnSpc>
              <a:spcBef>
                <a:spcPts val="335"/>
              </a:spcBef>
            </a:pPr>
            <a:r>
              <a:rPr sz="2800" spc="-5" dirty="0">
                <a:latin typeface="Calibri"/>
                <a:cs typeface="Calibri"/>
              </a:rPr>
              <a:t>-- </a:t>
            </a:r>
            <a:r>
              <a:rPr sz="2800" spc="-15" dirty="0">
                <a:latin typeface="Calibri"/>
                <a:cs typeface="Calibri"/>
              </a:rPr>
              <a:t>Shayne</a:t>
            </a:r>
            <a:r>
              <a:rPr sz="2800" spc="-55" dirty="0">
                <a:latin typeface="Calibri"/>
                <a:cs typeface="Calibri"/>
              </a:rPr>
              <a:t> </a:t>
            </a:r>
            <a:r>
              <a:rPr sz="2800" spc="-5" dirty="0">
                <a:latin typeface="Calibri"/>
                <a:cs typeface="Calibri"/>
              </a:rPr>
              <a:t>Miel</a:t>
            </a:r>
            <a:endParaRPr sz="2800" dirty="0">
              <a:latin typeface="Calibri"/>
              <a:cs typeface="Calibri"/>
            </a:endParaRPr>
          </a:p>
          <a:p>
            <a:pPr marL="241300" marR="1373505" indent="-228600">
              <a:lnSpc>
                <a:spcPts val="2690"/>
              </a:lnSpc>
              <a:spcBef>
                <a:spcPts val="969"/>
              </a:spcBef>
              <a:buFont typeface="Arial"/>
              <a:buChar char="•"/>
              <a:tabLst>
                <a:tab pos="241300" algn="l"/>
              </a:tabLst>
            </a:pPr>
            <a:r>
              <a:rPr sz="2800" spc="-10" dirty="0">
                <a:latin typeface="Calibri"/>
                <a:cs typeface="Calibri"/>
              </a:rPr>
              <a:t>“Coming </a:t>
            </a:r>
            <a:r>
              <a:rPr sz="2800" spc="-5" dirty="0">
                <a:latin typeface="Calibri"/>
                <a:cs typeface="Calibri"/>
              </a:rPr>
              <a:t>up with </a:t>
            </a:r>
            <a:r>
              <a:rPr sz="2800" spc="-20" dirty="0">
                <a:latin typeface="Calibri"/>
                <a:cs typeface="Calibri"/>
              </a:rPr>
              <a:t>features </a:t>
            </a:r>
            <a:r>
              <a:rPr sz="2800" spc="-5" dirty="0">
                <a:latin typeface="Calibri"/>
                <a:cs typeface="Calibri"/>
              </a:rPr>
              <a:t>is </a:t>
            </a:r>
            <a:r>
              <a:rPr sz="2800" spc="-10" dirty="0">
                <a:latin typeface="Calibri"/>
                <a:cs typeface="Calibri"/>
              </a:rPr>
              <a:t>difficult, </a:t>
            </a:r>
            <a:r>
              <a:rPr sz="2800" spc="-5" dirty="0">
                <a:latin typeface="Calibri"/>
                <a:cs typeface="Calibri"/>
              </a:rPr>
              <a:t>time-  </a:t>
            </a:r>
            <a:r>
              <a:rPr sz="2800" spc="-10" dirty="0">
                <a:latin typeface="Calibri"/>
                <a:cs typeface="Calibri"/>
              </a:rPr>
              <a:t>consuming, </a:t>
            </a:r>
            <a:r>
              <a:rPr sz="2800" spc="-15" dirty="0">
                <a:latin typeface="Calibri"/>
                <a:cs typeface="Calibri"/>
              </a:rPr>
              <a:t>requires expert</a:t>
            </a:r>
            <a:r>
              <a:rPr sz="2800" spc="80" dirty="0">
                <a:latin typeface="Calibri"/>
                <a:cs typeface="Calibri"/>
              </a:rPr>
              <a:t> </a:t>
            </a:r>
            <a:r>
              <a:rPr sz="2800" spc="-45" dirty="0">
                <a:latin typeface="Calibri"/>
                <a:cs typeface="Calibri"/>
              </a:rPr>
              <a:t>knowledge.”</a:t>
            </a:r>
            <a:endParaRPr sz="2800" dirty="0">
              <a:latin typeface="Calibri"/>
              <a:cs typeface="Calibri"/>
            </a:endParaRPr>
          </a:p>
          <a:p>
            <a:pPr marL="5892800">
              <a:lnSpc>
                <a:spcPct val="100000"/>
              </a:lnSpc>
              <a:spcBef>
                <a:spcPts val="345"/>
              </a:spcBef>
            </a:pPr>
            <a:r>
              <a:rPr sz="2800" spc="-15" dirty="0">
                <a:latin typeface="Calibri"/>
                <a:cs typeface="Calibri"/>
              </a:rPr>
              <a:t>--Andrew</a:t>
            </a:r>
            <a:r>
              <a:rPr sz="2800" spc="-25" dirty="0">
                <a:latin typeface="Calibri"/>
                <a:cs typeface="Calibri"/>
              </a:rPr>
              <a:t> </a:t>
            </a:r>
            <a:r>
              <a:rPr sz="2800" spc="-5" dirty="0">
                <a:latin typeface="Calibri"/>
                <a:cs typeface="Calibri"/>
              </a:rPr>
              <a:t>Ng</a:t>
            </a:r>
            <a:endParaRPr sz="2800" dirty="0">
              <a:latin typeface="Calibri"/>
              <a:cs typeface="Calibri"/>
            </a:endParaRPr>
          </a:p>
        </p:txBody>
      </p:sp>
      <p:pic>
        <p:nvPicPr>
          <p:cNvPr id="4" name="Picture 3" descr="A close up of a sign&#10;&#10;Description automatically generated">
            <a:extLst>
              <a:ext uri="{FF2B5EF4-FFF2-40B4-BE49-F238E27FC236}">
                <a16:creationId xmlns:a16="http://schemas.microsoft.com/office/drawing/2014/main" id="{3C4A722D-0E5E-9240-9353-891B97069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1205102"/>
            <a:ext cx="9144000" cy="4328160"/>
          </a:xfrm>
          <a:prstGeom prst="rect">
            <a:avLst/>
          </a:prstGeom>
          <a:blipFill>
            <a:blip r:embed="rId3" cstate="print"/>
            <a:stretch>
              <a:fillRect/>
            </a:stretch>
          </a:blipFill>
        </p:spPr>
        <p:txBody>
          <a:bodyPr wrap="square" lIns="0" tIns="0" rIns="0" bIns="0" rtlCol="0"/>
          <a:lstStyle/>
          <a:p>
            <a:endParaRPr/>
          </a:p>
        </p:txBody>
      </p:sp>
      <p:pic>
        <p:nvPicPr>
          <p:cNvPr id="3" name="Picture 2" descr="A close up of a sign&#10;&#10;Description automatically generated">
            <a:extLst>
              <a:ext uri="{FF2B5EF4-FFF2-40B4-BE49-F238E27FC236}">
                <a16:creationId xmlns:a16="http://schemas.microsoft.com/office/drawing/2014/main" id="{57AF9CF0-F13F-E947-8680-F097FF1CED7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38359" y="5644897"/>
            <a:ext cx="1435458" cy="121310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1" y="453922"/>
            <a:ext cx="8153400" cy="5557368"/>
          </a:xfrm>
          <a:prstGeom prst="rect">
            <a:avLst/>
          </a:prstGeom>
          <a:blipFill>
            <a:blip r:embed="rId3" cstate="print"/>
            <a:stretch>
              <a:fillRect/>
            </a:stretch>
          </a:blipFill>
        </p:spPr>
        <p:txBody>
          <a:bodyPr wrap="square" lIns="0" tIns="0" rIns="0" bIns="0" rtlCol="0"/>
          <a:lstStyle/>
          <a:p>
            <a:endParaRPr/>
          </a:p>
        </p:txBody>
      </p:sp>
      <p:pic>
        <p:nvPicPr>
          <p:cNvPr id="3" name="Picture 2" descr="A close up of a sign&#10;&#10;Description automatically generated">
            <a:extLst>
              <a:ext uri="{FF2B5EF4-FFF2-40B4-BE49-F238E27FC236}">
                <a16:creationId xmlns:a16="http://schemas.microsoft.com/office/drawing/2014/main" id="{5739978C-9BC6-2443-910F-8EEAAC7F403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48080"/>
            <a:ext cx="7385050" cy="635000"/>
          </a:xfrm>
          <a:prstGeom prst="rect">
            <a:avLst/>
          </a:prstGeom>
        </p:spPr>
        <p:txBody>
          <a:bodyPr vert="horz" wrap="square" lIns="0" tIns="12065" rIns="0" bIns="0" rtlCol="0">
            <a:spAutoFit/>
          </a:bodyPr>
          <a:lstStyle/>
          <a:p>
            <a:pPr marL="12700">
              <a:lnSpc>
                <a:spcPct val="100000"/>
              </a:lnSpc>
              <a:spcBef>
                <a:spcPts val="95"/>
              </a:spcBef>
            </a:pPr>
            <a:r>
              <a:rPr sz="4000" spc="-15" dirty="0"/>
              <a:t>How </a:t>
            </a:r>
            <a:r>
              <a:rPr sz="4000" spc="-25" dirty="0"/>
              <a:t>to </a:t>
            </a:r>
            <a:r>
              <a:rPr sz="4000" spc="-15" dirty="0"/>
              <a:t>detect </a:t>
            </a:r>
            <a:r>
              <a:rPr sz="4000" spc="-5" dirty="0"/>
              <a:t>it in </a:t>
            </a:r>
            <a:r>
              <a:rPr sz="4000" spc="-15" dirty="0"/>
              <a:t>training</a:t>
            </a:r>
            <a:r>
              <a:rPr sz="4000" spc="40" dirty="0"/>
              <a:t> </a:t>
            </a:r>
            <a:r>
              <a:rPr sz="4000" spc="-15" dirty="0"/>
              <a:t>process?</a:t>
            </a:r>
            <a:endParaRPr sz="4000"/>
          </a:p>
        </p:txBody>
      </p:sp>
      <p:sp>
        <p:nvSpPr>
          <p:cNvPr id="3" name="object 3"/>
          <p:cNvSpPr/>
          <p:nvPr/>
        </p:nvSpPr>
        <p:spPr>
          <a:xfrm>
            <a:off x="1169166" y="2043983"/>
            <a:ext cx="6688666" cy="4431164"/>
          </a:xfrm>
          <a:prstGeom prst="rect">
            <a:avLst/>
          </a:prstGeom>
          <a:blipFill>
            <a:blip r:embed="rId3" cstate="print"/>
            <a:stretch>
              <a:fillRect/>
            </a:stretch>
          </a:blipFill>
        </p:spPr>
        <p:txBody>
          <a:bodyPr wrap="square" lIns="0" tIns="0" rIns="0" bIns="0" rtlCol="0"/>
          <a:lstStyle/>
          <a:p>
            <a:endParaRPr/>
          </a:p>
        </p:txBody>
      </p:sp>
      <p:pic>
        <p:nvPicPr>
          <p:cNvPr id="4" name="Picture 3" descr="A close up of a sign&#10;&#10;Description automatically generated">
            <a:extLst>
              <a:ext uri="{FF2B5EF4-FFF2-40B4-BE49-F238E27FC236}">
                <a16:creationId xmlns:a16="http://schemas.microsoft.com/office/drawing/2014/main" id="{DFD2CB1F-43DB-BF4A-9996-AE54A09FF5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1895475" cy="696595"/>
          </a:xfrm>
          <a:prstGeom prst="rect">
            <a:avLst/>
          </a:prstGeom>
        </p:spPr>
        <p:txBody>
          <a:bodyPr vert="horz" wrap="square" lIns="0" tIns="13335" rIns="0" bIns="0" rtlCol="0">
            <a:spAutoFit/>
          </a:bodyPr>
          <a:lstStyle/>
          <a:p>
            <a:pPr marL="12700">
              <a:lnSpc>
                <a:spcPct val="100000"/>
              </a:lnSpc>
              <a:spcBef>
                <a:spcPts val="105"/>
              </a:spcBef>
            </a:pPr>
            <a:r>
              <a:rPr dirty="0"/>
              <a:t>D</a:t>
            </a:r>
            <a:r>
              <a:rPr spc="-75" dirty="0"/>
              <a:t>r</a:t>
            </a:r>
            <a:r>
              <a:rPr spc="-5" dirty="0"/>
              <a:t>opout</a:t>
            </a:r>
          </a:p>
        </p:txBody>
      </p:sp>
      <p:sp>
        <p:nvSpPr>
          <p:cNvPr id="3" name="object 3"/>
          <p:cNvSpPr/>
          <p:nvPr/>
        </p:nvSpPr>
        <p:spPr>
          <a:xfrm>
            <a:off x="678330" y="2206571"/>
            <a:ext cx="7486213" cy="3584629"/>
          </a:xfrm>
          <a:prstGeom prst="rect">
            <a:avLst/>
          </a:prstGeom>
          <a:blipFill>
            <a:blip r:embed="rId3" cstate="print"/>
            <a:stretch>
              <a:fillRect/>
            </a:stretch>
          </a:blipFill>
        </p:spPr>
        <p:txBody>
          <a:bodyPr wrap="square" lIns="0" tIns="0" rIns="0" bIns="0" rtlCol="0"/>
          <a:lstStyle/>
          <a:p>
            <a:endParaRPr/>
          </a:p>
        </p:txBody>
      </p:sp>
      <p:pic>
        <p:nvPicPr>
          <p:cNvPr id="4" name="Picture 3" descr="A close up of a sign&#10;&#10;Description automatically generated">
            <a:extLst>
              <a:ext uri="{FF2B5EF4-FFF2-40B4-BE49-F238E27FC236}">
                <a16:creationId xmlns:a16="http://schemas.microsoft.com/office/drawing/2014/main" id="{1217D1DE-7586-3845-A374-7EB2DBB78BA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188722"/>
            <a:ext cx="2882900" cy="635000"/>
          </a:xfrm>
          <a:prstGeom prst="rect">
            <a:avLst/>
          </a:prstGeom>
        </p:spPr>
        <p:txBody>
          <a:bodyPr vert="horz" wrap="square" lIns="0" tIns="12065" rIns="0" bIns="0" rtlCol="0">
            <a:spAutoFit/>
          </a:bodyPr>
          <a:lstStyle/>
          <a:p>
            <a:pPr marL="12700">
              <a:lnSpc>
                <a:spcPct val="100000"/>
              </a:lnSpc>
              <a:spcBef>
                <a:spcPts val="95"/>
              </a:spcBef>
            </a:pPr>
            <a:r>
              <a:rPr sz="4000" spc="-5" dirty="0"/>
              <a:t>A </a:t>
            </a:r>
            <a:r>
              <a:rPr sz="4000" spc="-10" dirty="0"/>
              <a:t>brief</a:t>
            </a:r>
            <a:r>
              <a:rPr sz="4000" spc="-85" dirty="0"/>
              <a:t> </a:t>
            </a:r>
            <a:r>
              <a:rPr sz="4000" spc="-15" dirty="0"/>
              <a:t>history</a:t>
            </a:r>
            <a:endParaRPr sz="4000"/>
          </a:p>
        </p:txBody>
      </p:sp>
      <p:sp>
        <p:nvSpPr>
          <p:cNvPr id="3" name="object 3"/>
          <p:cNvSpPr txBox="1"/>
          <p:nvPr/>
        </p:nvSpPr>
        <p:spPr>
          <a:xfrm>
            <a:off x="609600" y="1112646"/>
            <a:ext cx="7720330" cy="5172075"/>
          </a:xfrm>
          <a:prstGeom prst="rect">
            <a:avLst/>
          </a:prstGeom>
        </p:spPr>
        <p:txBody>
          <a:bodyPr vert="horz" wrap="square" lIns="0" tIns="12700" rIns="0" bIns="0" rtlCol="0">
            <a:spAutoFit/>
          </a:bodyPr>
          <a:lstStyle/>
          <a:p>
            <a:pPr marL="241300" indent="-228600">
              <a:lnSpc>
                <a:spcPts val="1530"/>
              </a:lnSpc>
              <a:spcBef>
                <a:spcPts val="100"/>
              </a:spcBef>
              <a:buFont typeface="Arial"/>
              <a:buChar char="•"/>
              <a:tabLst>
                <a:tab pos="240665" algn="l"/>
                <a:tab pos="241300" algn="l"/>
              </a:tabLst>
            </a:pPr>
            <a:r>
              <a:rPr sz="1500" dirty="0">
                <a:latin typeface="Calibri"/>
                <a:cs typeface="Calibri"/>
              </a:rPr>
              <a:t>McCulloch, </a:t>
            </a:r>
            <a:r>
              <a:rPr sz="1500" spc="-15" dirty="0">
                <a:latin typeface="Calibri"/>
                <a:cs typeface="Calibri"/>
              </a:rPr>
              <a:t>Warren </a:t>
            </a:r>
            <a:r>
              <a:rPr sz="1500" spc="-5" dirty="0">
                <a:latin typeface="Calibri"/>
                <a:cs typeface="Calibri"/>
              </a:rPr>
              <a:t>S., </a:t>
            </a:r>
            <a:r>
              <a:rPr sz="1500" dirty="0">
                <a:latin typeface="Calibri"/>
                <a:cs typeface="Calibri"/>
              </a:rPr>
              <a:t>and </a:t>
            </a:r>
            <a:r>
              <a:rPr sz="1500" spc="-15" dirty="0">
                <a:latin typeface="Calibri"/>
                <a:cs typeface="Calibri"/>
              </a:rPr>
              <a:t>Walter </a:t>
            </a:r>
            <a:r>
              <a:rPr sz="1500" spc="-5" dirty="0">
                <a:latin typeface="Calibri"/>
                <a:cs typeface="Calibri"/>
              </a:rPr>
              <a:t>Pitts. </a:t>
            </a:r>
            <a:r>
              <a:rPr sz="1500" dirty="0">
                <a:latin typeface="Calibri"/>
                <a:cs typeface="Calibri"/>
              </a:rPr>
              <a:t>"A </a:t>
            </a:r>
            <a:r>
              <a:rPr sz="1500" spc="-5" dirty="0">
                <a:latin typeface="Calibri"/>
                <a:cs typeface="Calibri"/>
              </a:rPr>
              <a:t>logical calculus of </a:t>
            </a:r>
            <a:r>
              <a:rPr sz="1500" dirty="0">
                <a:latin typeface="Calibri"/>
                <a:cs typeface="Calibri"/>
              </a:rPr>
              <a:t>the ideas </a:t>
            </a:r>
            <a:r>
              <a:rPr sz="1500" spc="-5" dirty="0">
                <a:latin typeface="Calibri"/>
                <a:cs typeface="Calibri"/>
              </a:rPr>
              <a:t>immanent </a:t>
            </a:r>
            <a:r>
              <a:rPr sz="1500" dirty="0">
                <a:latin typeface="Calibri"/>
                <a:cs typeface="Calibri"/>
              </a:rPr>
              <a:t>in</a:t>
            </a:r>
            <a:r>
              <a:rPr sz="1500" spc="-50" dirty="0">
                <a:latin typeface="Calibri"/>
                <a:cs typeface="Calibri"/>
              </a:rPr>
              <a:t> </a:t>
            </a:r>
            <a:r>
              <a:rPr sz="1500" spc="-5" dirty="0">
                <a:latin typeface="Calibri"/>
                <a:cs typeface="Calibri"/>
              </a:rPr>
              <a:t>nervous</a:t>
            </a:r>
            <a:endParaRPr sz="1500" dirty="0">
              <a:latin typeface="Calibri"/>
              <a:cs typeface="Calibri"/>
            </a:endParaRPr>
          </a:p>
          <a:p>
            <a:pPr marL="241300">
              <a:lnSpc>
                <a:spcPts val="1530"/>
              </a:lnSpc>
            </a:pPr>
            <a:r>
              <a:rPr sz="1500" spc="-10" dirty="0">
                <a:latin typeface="Calibri"/>
                <a:cs typeface="Calibri"/>
              </a:rPr>
              <a:t>activity." </a:t>
            </a:r>
            <a:r>
              <a:rPr sz="1500" i="1" spc="-5" dirty="0">
                <a:latin typeface="Calibri"/>
                <a:cs typeface="Calibri"/>
              </a:rPr>
              <a:t>The bulletin of mathematical </a:t>
            </a:r>
            <a:r>
              <a:rPr sz="1500" i="1" spc="-10" dirty="0">
                <a:latin typeface="Calibri"/>
                <a:cs typeface="Calibri"/>
              </a:rPr>
              <a:t>biophysics </a:t>
            </a:r>
            <a:r>
              <a:rPr sz="1500" spc="-5" dirty="0">
                <a:latin typeface="Calibri"/>
                <a:cs typeface="Calibri"/>
              </a:rPr>
              <a:t>5.4 (</a:t>
            </a:r>
            <a:r>
              <a:rPr sz="1500" spc="-5" dirty="0">
                <a:solidFill>
                  <a:srgbClr val="FF0000"/>
                </a:solidFill>
                <a:latin typeface="Calibri"/>
                <a:cs typeface="Calibri"/>
              </a:rPr>
              <a:t>1943</a:t>
            </a:r>
            <a:r>
              <a:rPr sz="1500" spc="-5" dirty="0">
                <a:latin typeface="Calibri"/>
                <a:cs typeface="Calibri"/>
              </a:rPr>
              <a:t>):</a:t>
            </a:r>
            <a:r>
              <a:rPr sz="1500" spc="80" dirty="0">
                <a:latin typeface="Calibri"/>
                <a:cs typeface="Calibri"/>
              </a:rPr>
              <a:t> </a:t>
            </a:r>
            <a:r>
              <a:rPr sz="1500" spc="-10" dirty="0">
                <a:latin typeface="Calibri"/>
                <a:cs typeface="Calibri"/>
              </a:rPr>
              <a:t>115-133.</a:t>
            </a:r>
            <a:endParaRPr sz="1500" dirty="0">
              <a:latin typeface="Calibri"/>
              <a:cs typeface="Calibri"/>
            </a:endParaRPr>
          </a:p>
          <a:p>
            <a:pPr marL="241300" marR="891540" indent="-228600">
              <a:lnSpc>
                <a:spcPct val="70000"/>
              </a:lnSpc>
              <a:spcBef>
                <a:spcPts val="994"/>
              </a:spcBef>
              <a:buFont typeface="Arial"/>
              <a:buChar char="•"/>
              <a:tabLst>
                <a:tab pos="240665" algn="l"/>
                <a:tab pos="241300" algn="l"/>
              </a:tabLst>
            </a:pPr>
            <a:r>
              <a:rPr sz="1500" spc="-10" dirty="0">
                <a:latin typeface="Calibri"/>
                <a:cs typeface="Calibri"/>
              </a:rPr>
              <a:t>Rosenblatt, Frank. </a:t>
            </a:r>
            <a:r>
              <a:rPr sz="1500" dirty="0">
                <a:latin typeface="Calibri"/>
                <a:cs typeface="Calibri"/>
              </a:rPr>
              <a:t>"The </a:t>
            </a:r>
            <a:r>
              <a:rPr sz="1500" spc="-10" dirty="0">
                <a:latin typeface="Calibri"/>
                <a:cs typeface="Calibri"/>
              </a:rPr>
              <a:t>perceptron: </a:t>
            </a:r>
            <a:r>
              <a:rPr sz="1500" dirty="0">
                <a:latin typeface="Calibri"/>
                <a:cs typeface="Calibri"/>
              </a:rPr>
              <a:t>a </a:t>
            </a:r>
            <a:r>
              <a:rPr sz="1500" spc="-5" dirty="0">
                <a:latin typeface="Calibri"/>
                <a:cs typeface="Calibri"/>
              </a:rPr>
              <a:t>probabilistic </a:t>
            </a:r>
            <a:r>
              <a:rPr sz="1500" dirty="0">
                <a:latin typeface="Calibri"/>
                <a:cs typeface="Calibri"/>
              </a:rPr>
              <a:t>model </a:t>
            </a:r>
            <a:r>
              <a:rPr sz="1500" spc="-20" dirty="0">
                <a:latin typeface="Calibri"/>
                <a:cs typeface="Calibri"/>
              </a:rPr>
              <a:t>for </a:t>
            </a:r>
            <a:r>
              <a:rPr sz="1500" spc="-10" dirty="0">
                <a:latin typeface="Calibri"/>
                <a:cs typeface="Calibri"/>
              </a:rPr>
              <a:t>information </a:t>
            </a:r>
            <a:r>
              <a:rPr sz="1500" spc="-15" dirty="0">
                <a:latin typeface="Calibri"/>
                <a:cs typeface="Calibri"/>
              </a:rPr>
              <a:t>storage </a:t>
            </a:r>
            <a:r>
              <a:rPr sz="1500" dirty="0">
                <a:latin typeface="Calibri"/>
                <a:cs typeface="Calibri"/>
              </a:rPr>
              <a:t>and  </a:t>
            </a:r>
            <a:r>
              <a:rPr sz="1500" spc="-10" dirty="0">
                <a:latin typeface="Calibri"/>
                <a:cs typeface="Calibri"/>
              </a:rPr>
              <a:t>organization </a:t>
            </a:r>
            <a:r>
              <a:rPr sz="1500" dirty="0">
                <a:latin typeface="Calibri"/>
                <a:cs typeface="Calibri"/>
              </a:rPr>
              <a:t>in the </a:t>
            </a:r>
            <a:r>
              <a:rPr sz="1500" spc="-10" dirty="0">
                <a:latin typeface="Calibri"/>
                <a:cs typeface="Calibri"/>
              </a:rPr>
              <a:t>brain." </a:t>
            </a:r>
            <a:r>
              <a:rPr sz="1500" i="1" spc="-10" dirty="0">
                <a:latin typeface="Calibri"/>
                <a:cs typeface="Calibri"/>
              </a:rPr>
              <a:t>Psychological </a:t>
            </a:r>
            <a:r>
              <a:rPr sz="1500" i="1" spc="-5" dirty="0">
                <a:latin typeface="Calibri"/>
                <a:cs typeface="Calibri"/>
              </a:rPr>
              <a:t>review </a:t>
            </a:r>
            <a:r>
              <a:rPr sz="1500" spc="-5" dirty="0">
                <a:latin typeface="Calibri"/>
                <a:cs typeface="Calibri"/>
              </a:rPr>
              <a:t>65.6 (</a:t>
            </a:r>
            <a:r>
              <a:rPr sz="1500" spc="-5" dirty="0">
                <a:solidFill>
                  <a:srgbClr val="FF0000"/>
                </a:solidFill>
                <a:latin typeface="Calibri"/>
                <a:cs typeface="Calibri"/>
              </a:rPr>
              <a:t>1958</a:t>
            </a:r>
            <a:r>
              <a:rPr sz="1500" spc="-5" dirty="0">
                <a:latin typeface="Calibri"/>
                <a:cs typeface="Calibri"/>
              </a:rPr>
              <a:t>):</a:t>
            </a:r>
            <a:r>
              <a:rPr sz="1500" spc="20" dirty="0">
                <a:latin typeface="Calibri"/>
                <a:cs typeface="Calibri"/>
              </a:rPr>
              <a:t> </a:t>
            </a:r>
            <a:r>
              <a:rPr sz="1500" spc="-5" dirty="0">
                <a:latin typeface="Calibri"/>
                <a:cs typeface="Calibri"/>
              </a:rPr>
              <a:t>386.</a:t>
            </a:r>
            <a:endParaRPr sz="1500" dirty="0">
              <a:latin typeface="Calibri"/>
              <a:cs typeface="Calibri"/>
            </a:endParaRPr>
          </a:p>
          <a:p>
            <a:pPr marL="241300" marR="295275" indent="-228600">
              <a:lnSpc>
                <a:spcPct val="70000"/>
              </a:lnSpc>
              <a:spcBef>
                <a:spcPts val="994"/>
              </a:spcBef>
              <a:buFont typeface="Arial"/>
              <a:buChar char="•"/>
              <a:tabLst>
                <a:tab pos="240665" algn="l"/>
                <a:tab pos="241300" algn="l"/>
              </a:tabLst>
            </a:pPr>
            <a:r>
              <a:rPr sz="1500" dirty="0">
                <a:latin typeface="Calibri"/>
                <a:cs typeface="Calibri"/>
              </a:rPr>
              <a:t>Rumelhart, </a:t>
            </a:r>
            <a:r>
              <a:rPr sz="1500" spc="-10" dirty="0">
                <a:latin typeface="Calibri"/>
                <a:cs typeface="Calibri"/>
              </a:rPr>
              <a:t>David </a:t>
            </a:r>
            <a:r>
              <a:rPr sz="1500" spc="-5" dirty="0">
                <a:latin typeface="Calibri"/>
                <a:cs typeface="Calibri"/>
              </a:rPr>
              <a:t>E., </a:t>
            </a:r>
            <a:r>
              <a:rPr sz="1500" spc="-10" dirty="0">
                <a:latin typeface="Calibri"/>
                <a:cs typeface="Calibri"/>
              </a:rPr>
              <a:t>Geoffrey </a:t>
            </a:r>
            <a:r>
              <a:rPr sz="1500" spc="-5" dirty="0">
                <a:latin typeface="Calibri"/>
                <a:cs typeface="Calibri"/>
              </a:rPr>
              <a:t>E. </a:t>
            </a:r>
            <a:r>
              <a:rPr sz="1500" spc="-10" dirty="0">
                <a:latin typeface="Calibri"/>
                <a:cs typeface="Calibri"/>
              </a:rPr>
              <a:t>Hinton, </a:t>
            </a:r>
            <a:r>
              <a:rPr sz="1500" dirty="0">
                <a:latin typeface="Calibri"/>
                <a:cs typeface="Calibri"/>
              </a:rPr>
              <a:t>and </a:t>
            </a:r>
            <a:r>
              <a:rPr sz="1500" spc="-10" dirty="0">
                <a:latin typeface="Calibri"/>
                <a:cs typeface="Calibri"/>
              </a:rPr>
              <a:t>Ronald J. </a:t>
            </a:r>
            <a:r>
              <a:rPr sz="1500" dirty="0">
                <a:latin typeface="Calibri"/>
                <a:cs typeface="Calibri"/>
              </a:rPr>
              <a:t>Williams. "Learning </a:t>
            </a:r>
            <a:r>
              <a:rPr sz="1500" spc="-10" dirty="0">
                <a:latin typeface="Calibri"/>
                <a:cs typeface="Calibri"/>
              </a:rPr>
              <a:t>representations </a:t>
            </a:r>
            <a:r>
              <a:rPr sz="1500" spc="-5" dirty="0">
                <a:latin typeface="Calibri"/>
                <a:cs typeface="Calibri"/>
              </a:rPr>
              <a:t>by  back-propagating </a:t>
            </a:r>
            <a:r>
              <a:rPr sz="1500" spc="-10" dirty="0">
                <a:latin typeface="Calibri"/>
                <a:cs typeface="Calibri"/>
              </a:rPr>
              <a:t>errors." </a:t>
            </a:r>
            <a:r>
              <a:rPr sz="1500" i="1" spc="-5" dirty="0">
                <a:latin typeface="Calibri"/>
                <a:cs typeface="Calibri"/>
              </a:rPr>
              <a:t>Cognitive modeling </a:t>
            </a:r>
            <a:r>
              <a:rPr sz="1500" dirty="0">
                <a:latin typeface="Calibri"/>
                <a:cs typeface="Calibri"/>
              </a:rPr>
              <a:t>5.3 </a:t>
            </a:r>
            <a:r>
              <a:rPr sz="1500" spc="-5" dirty="0">
                <a:latin typeface="Calibri"/>
                <a:cs typeface="Calibri"/>
              </a:rPr>
              <a:t>(</a:t>
            </a:r>
            <a:r>
              <a:rPr sz="1500" spc="-5" dirty="0">
                <a:solidFill>
                  <a:srgbClr val="FF0000"/>
                </a:solidFill>
                <a:latin typeface="Calibri"/>
                <a:cs typeface="Calibri"/>
              </a:rPr>
              <a:t>1988</a:t>
            </a:r>
            <a:r>
              <a:rPr sz="1500" spc="-5" dirty="0">
                <a:latin typeface="Calibri"/>
                <a:cs typeface="Calibri"/>
              </a:rPr>
              <a:t>):</a:t>
            </a:r>
            <a:r>
              <a:rPr sz="1500" spc="-10" dirty="0">
                <a:latin typeface="Calibri"/>
                <a:cs typeface="Calibri"/>
              </a:rPr>
              <a:t> </a:t>
            </a:r>
            <a:r>
              <a:rPr sz="1500" spc="-5" dirty="0">
                <a:latin typeface="Calibri"/>
                <a:cs typeface="Calibri"/>
              </a:rPr>
              <a:t>1.</a:t>
            </a:r>
            <a:endParaRPr sz="1500" dirty="0">
              <a:latin typeface="Calibri"/>
              <a:cs typeface="Calibri"/>
            </a:endParaRPr>
          </a:p>
          <a:p>
            <a:pPr marL="241300" indent="-228600">
              <a:lnSpc>
                <a:spcPts val="1530"/>
              </a:lnSpc>
              <a:spcBef>
                <a:spcPts val="470"/>
              </a:spcBef>
              <a:buFont typeface="Arial"/>
              <a:buChar char="•"/>
              <a:tabLst>
                <a:tab pos="240665" algn="l"/>
                <a:tab pos="241300" algn="l"/>
              </a:tabLst>
            </a:pPr>
            <a:r>
              <a:rPr sz="1500" dirty="0">
                <a:latin typeface="Calibri"/>
                <a:cs typeface="Calibri"/>
              </a:rPr>
              <a:t>LeCun, </a:t>
            </a:r>
            <a:r>
              <a:rPr sz="1500" spc="-20" dirty="0">
                <a:latin typeface="Calibri"/>
                <a:cs typeface="Calibri"/>
              </a:rPr>
              <a:t>Yann, </a:t>
            </a:r>
            <a:r>
              <a:rPr sz="1500" spc="-10" dirty="0">
                <a:latin typeface="Calibri"/>
                <a:cs typeface="Calibri"/>
              </a:rPr>
              <a:t>et </a:t>
            </a:r>
            <a:r>
              <a:rPr sz="1500" dirty="0">
                <a:latin typeface="Calibri"/>
                <a:cs typeface="Calibri"/>
              </a:rPr>
              <a:t>al. </a:t>
            </a:r>
            <a:r>
              <a:rPr sz="1500" spc="-5" dirty="0">
                <a:latin typeface="Calibri"/>
                <a:cs typeface="Calibri"/>
              </a:rPr>
              <a:t>"Backpropagation applied </a:t>
            </a:r>
            <a:r>
              <a:rPr sz="1500" spc="-10" dirty="0">
                <a:latin typeface="Calibri"/>
                <a:cs typeface="Calibri"/>
              </a:rPr>
              <a:t>to </a:t>
            </a:r>
            <a:r>
              <a:rPr sz="1500" spc="-5" dirty="0">
                <a:latin typeface="Calibri"/>
                <a:cs typeface="Calibri"/>
              </a:rPr>
              <a:t>handwritten zip code recognition."</a:t>
            </a:r>
            <a:r>
              <a:rPr sz="1500" spc="-114" dirty="0">
                <a:latin typeface="Calibri"/>
                <a:cs typeface="Calibri"/>
              </a:rPr>
              <a:t> </a:t>
            </a:r>
            <a:r>
              <a:rPr sz="1500" i="1" dirty="0">
                <a:latin typeface="Calibri"/>
                <a:cs typeface="Calibri"/>
              </a:rPr>
              <a:t>Neural</a:t>
            </a:r>
            <a:endParaRPr sz="1500" dirty="0">
              <a:latin typeface="Calibri"/>
              <a:cs typeface="Calibri"/>
            </a:endParaRPr>
          </a:p>
          <a:p>
            <a:pPr marL="241300">
              <a:lnSpc>
                <a:spcPts val="1530"/>
              </a:lnSpc>
            </a:pPr>
            <a:r>
              <a:rPr sz="1500" i="1" spc="-10" dirty="0">
                <a:latin typeface="Calibri"/>
                <a:cs typeface="Calibri"/>
              </a:rPr>
              <a:t>computation </a:t>
            </a:r>
            <a:r>
              <a:rPr sz="1500" spc="-5" dirty="0">
                <a:latin typeface="Calibri"/>
                <a:cs typeface="Calibri"/>
              </a:rPr>
              <a:t>1.4 </a:t>
            </a:r>
            <a:r>
              <a:rPr sz="1500" spc="-10" dirty="0">
                <a:latin typeface="Calibri"/>
                <a:cs typeface="Calibri"/>
              </a:rPr>
              <a:t>(</a:t>
            </a:r>
            <a:r>
              <a:rPr sz="1500" spc="-10" dirty="0">
                <a:solidFill>
                  <a:srgbClr val="FF0000"/>
                </a:solidFill>
                <a:latin typeface="Calibri"/>
                <a:cs typeface="Calibri"/>
              </a:rPr>
              <a:t>1989</a:t>
            </a:r>
            <a:r>
              <a:rPr sz="1500" spc="-10" dirty="0">
                <a:latin typeface="Calibri"/>
                <a:cs typeface="Calibri"/>
              </a:rPr>
              <a:t>):</a:t>
            </a:r>
            <a:r>
              <a:rPr sz="1500" spc="45" dirty="0">
                <a:latin typeface="Calibri"/>
                <a:cs typeface="Calibri"/>
              </a:rPr>
              <a:t> </a:t>
            </a:r>
            <a:r>
              <a:rPr sz="1500" spc="-10" dirty="0">
                <a:latin typeface="Calibri"/>
                <a:cs typeface="Calibri"/>
              </a:rPr>
              <a:t>541-551.</a:t>
            </a:r>
            <a:endParaRPr sz="1500" dirty="0">
              <a:latin typeface="Calibri"/>
              <a:cs typeface="Calibri"/>
            </a:endParaRPr>
          </a:p>
          <a:p>
            <a:pPr marL="241300" indent="-228600">
              <a:lnSpc>
                <a:spcPct val="100000"/>
              </a:lnSpc>
              <a:spcBef>
                <a:spcPts val="455"/>
              </a:spcBef>
              <a:buFont typeface="Arial"/>
              <a:buChar char="•"/>
              <a:tabLst>
                <a:tab pos="240665" algn="l"/>
                <a:tab pos="241300" algn="l"/>
              </a:tabLst>
            </a:pPr>
            <a:r>
              <a:rPr sz="1500" spc="-5" dirty="0">
                <a:solidFill>
                  <a:srgbClr val="FF0000"/>
                </a:solidFill>
                <a:latin typeface="Calibri"/>
                <a:cs typeface="Calibri"/>
              </a:rPr>
              <a:t>1993</a:t>
            </a:r>
            <a:r>
              <a:rPr sz="1500" spc="-5" dirty="0">
                <a:latin typeface="Calibri"/>
                <a:cs typeface="Calibri"/>
              </a:rPr>
              <a:t>: </a:t>
            </a:r>
            <a:r>
              <a:rPr sz="1500" dirty="0">
                <a:latin typeface="Calibri"/>
                <a:cs typeface="Calibri"/>
              </a:rPr>
              <a:t>Nvidia </a:t>
            </a:r>
            <a:r>
              <a:rPr sz="1500" spc="-10" dirty="0">
                <a:latin typeface="Calibri"/>
                <a:cs typeface="Calibri"/>
              </a:rPr>
              <a:t>started…</a:t>
            </a:r>
            <a:endParaRPr sz="1500" dirty="0">
              <a:latin typeface="Calibri"/>
              <a:cs typeface="Calibri"/>
            </a:endParaRPr>
          </a:p>
          <a:p>
            <a:pPr marL="241300" marR="409575" indent="-228600">
              <a:lnSpc>
                <a:spcPct val="70000"/>
              </a:lnSpc>
              <a:spcBef>
                <a:spcPts val="994"/>
              </a:spcBef>
              <a:buFont typeface="Arial"/>
              <a:buChar char="•"/>
              <a:tabLst>
                <a:tab pos="240665" algn="l"/>
                <a:tab pos="241300" algn="l"/>
              </a:tabLst>
            </a:pPr>
            <a:r>
              <a:rPr sz="1500" spc="-5" dirty="0">
                <a:latin typeface="Calibri"/>
                <a:cs typeface="Calibri"/>
              </a:rPr>
              <a:t>Hinton, </a:t>
            </a:r>
            <a:r>
              <a:rPr sz="1500" spc="-10" dirty="0">
                <a:latin typeface="Calibri"/>
                <a:cs typeface="Calibri"/>
              </a:rPr>
              <a:t>Geoffrey </a:t>
            </a:r>
            <a:r>
              <a:rPr sz="1500" spc="-5" dirty="0">
                <a:latin typeface="Calibri"/>
                <a:cs typeface="Calibri"/>
              </a:rPr>
              <a:t>E., Simon Osindero, </a:t>
            </a:r>
            <a:r>
              <a:rPr sz="1500" dirty="0">
                <a:latin typeface="Calibri"/>
                <a:cs typeface="Calibri"/>
              </a:rPr>
              <a:t>and </a:t>
            </a:r>
            <a:r>
              <a:rPr sz="1500" spc="-25" dirty="0">
                <a:latin typeface="Calibri"/>
                <a:cs typeface="Calibri"/>
              </a:rPr>
              <a:t>Yee-Whye </a:t>
            </a:r>
            <a:r>
              <a:rPr sz="1500" spc="-35" dirty="0">
                <a:latin typeface="Calibri"/>
                <a:cs typeface="Calibri"/>
              </a:rPr>
              <a:t>Teh. </a:t>
            </a:r>
            <a:r>
              <a:rPr sz="1500" dirty="0">
                <a:latin typeface="Calibri"/>
                <a:cs typeface="Calibri"/>
              </a:rPr>
              <a:t>"A </a:t>
            </a:r>
            <a:r>
              <a:rPr sz="1500" spc="-10" dirty="0">
                <a:latin typeface="Calibri"/>
                <a:cs typeface="Calibri"/>
              </a:rPr>
              <a:t>fast </a:t>
            </a:r>
            <a:r>
              <a:rPr sz="1500" dirty="0">
                <a:latin typeface="Calibri"/>
                <a:cs typeface="Calibri"/>
              </a:rPr>
              <a:t>learning </a:t>
            </a:r>
            <a:r>
              <a:rPr sz="1500" spc="-5" dirty="0">
                <a:latin typeface="Calibri"/>
                <a:cs typeface="Calibri"/>
              </a:rPr>
              <a:t>algorithm </a:t>
            </a:r>
            <a:r>
              <a:rPr sz="1500" spc="-15" dirty="0">
                <a:latin typeface="Calibri"/>
                <a:cs typeface="Calibri"/>
              </a:rPr>
              <a:t>for </a:t>
            </a:r>
            <a:r>
              <a:rPr sz="1500" spc="-5" dirty="0">
                <a:latin typeface="Calibri"/>
                <a:cs typeface="Calibri"/>
              </a:rPr>
              <a:t>deep  belief nets." </a:t>
            </a:r>
            <a:r>
              <a:rPr sz="1500" i="1" dirty="0">
                <a:latin typeface="Calibri"/>
                <a:cs typeface="Calibri"/>
              </a:rPr>
              <a:t>Neural </a:t>
            </a:r>
            <a:r>
              <a:rPr sz="1500" i="1" spc="-10" dirty="0">
                <a:latin typeface="Calibri"/>
                <a:cs typeface="Calibri"/>
              </a:rPr>
              <a:t>computation </a:t>
            </a:r>
            <a:r>
              <a:rPr sz="1500" spc="-5" dirty="0">
                <a:latin typeface="Calibri"/>
                <a:cs typeface="Calibri"/>
              </a:rPr>
              <a:t>18.7 (</a:t>
            </a:r>
            <a:r>
              <a:rPr sz="1500" spc="-5" dirty="0">
                <a:solidFill>
                  <a:srgbClr val="FF0000"/>
                </a:solidFill>
                <a:latin typeface="Calibri"/>
                <a:cs typeface="Calibri"/>
              </a:rPr>
              <a:t>2006</a:t>
            </a:r>
            <a:r>
              <a:rPr sz="1500" spc="-5" dirty="0">
                <a:latin typeface="Calibri"/>
                <a:cs typeface="Calibri"/>
              </a:rPr>
              <a:t>):</a:t>
            </a:r>
            <a:r>
              <a:rPr sz="1500" spc="60" dirty="0">
                <a:latin typeface="Calibri"/>
                <a:cs typeface="Calibri"/>
              </a:rPr>
              <a:t> </a:t>
            </a:r>
            <a:r>
              <a:rPr sz="1500" spc="-5" dirty="0">
                <a:latin typeface="Calibri"/>
                <a:cs typeface="Calibri"/>
              </a:rPr>
              <a:t>1527-1554.</a:t>
            </a:r>
            <a:endParaRPr sz="1500" dirty="0">
              <a:latin typeface="Calibri"/>
              <a:cs typeface="Calibri"/>
            </a:endParaRPr>
          </a:p>
          <a:p>
            <a:pPr marL="241300" marR="5080" indent="-228600">
              <a:lnSpc>
                <a:spcPct val="70100"/>
              </a:lnSpc>
              <a:spcBef>
                <a:spcPts val="1005"/>
              </a:spcBef>
              <a:buFont typeface="Arial"/>
              <a:buChar char="•"/>
              <a:tabLst>
                <a:tab pos="240665" algn="l"/>
                <a:tab pos="241300" algn="l"/>
              </a:tabLst>
            </a:pPr>
            <a:r>
              <a:rPr sz="1500" dirty="0">
                <a:latin typeface="Calibri"/>
                <a:cs typeface="Calibri"/>
              </a:rPr>
              <a:t>Raina, </a:t>
            </a:r>
            <a:r>
              <a:rPr sz="1500" spc="-5" dirty="0">
                <a:latin typeface="Calibri"/>
                <a:cs typeface="Calibri"/>
              </a:rPr>
              <a:t>Rajat, </a:t>
            </a:r>
            <a:r>
              <a:rPr sz="1500" dirty="0">
                <a:latin typeface="Calibri"/>
                <a:cs typeface="Calibri"/>
              </a:rPr>
              <a:t>Anand </a:t>
            </a:r>
            <a:r>
              <a:rPr sz="1500" spc="-5" dirty="0">
                <a:latin typeface="Calibri"/>
                <a:cs typeface="Calibri"/>
              </a:rPr>
              <a:t>Madhavan, </a:t>
            </a:r>
            <a:r>
              <a:rPr sz="1500" dirty="0">
                <a:latin typeface="Calibri"/>
                <a:cs typeface="Calibri"/>
              </a:rPr>
              <a:t>and </a:t>
            </a:r>
            <a:r>
              <a:rPr sz="1500" spc="-10" dirty="0">
                <a:latin typeface="Calibri"/>
                <a:cs typeface="Calibri"/>
              </a:rPr>
              <a:t>Andrew </a:t>
            </a:r>
            <a:r>
              <a:rPr sz="1500" spc="-85" dirty="0">
                <a:latin typeface="Calibri"/>
                <a:cs typeface="Calibri"/>
              </a:rPr>
              <a:t>Y. </a:t>
            </a:r>
            <a:r>
              <a:rPr sz="1500" dirty="0">
                <a:latin typeface="Calibri"/>
                <a:cs typeface="Calibri"/>
              </a:rPr>
              <a:t>Ng. </a:t>
            </a:r>
            <a:r>
              <a:rPr sz="1500" spc="-5" dirty="0">
                <a:latin typeface="Calibri"/>
                <a:cs typeface="Calibri"/>
              </a:rPr>
              <a:t>"Large-scale deep unsupervised </a:t>
            </a:r>
            <a:r>
              <a:rPr sz="1500" dirty="0">
                <a:latin typeface="Calibri"/>
                <a:cs typeface="Calibri"/>
              </a:rPr>
              <a:t>learning </a:t>
            </a:r>
            <a:r>
              <a:rPr sz="1500" spc="-5" dirty="0">
                <a:latin typeface="Calibri"/>
                <a:cs typeface="Calibri"/>
              </a:rPr>
              <a:t>using  graphics </a:t>
            </a:r>
            <a:r>
              <a:rPr sz="1500" spc="-10" dirty="0">
                <a:latin typeface="Calibri"/>
                <a:cs typeface="Calibri"/>
              </a:rPr>
              <a:t>processors." </a:t>
            </a:r>
            <a:r>
              <a:rPr sz="1500" i="1" spc="-5" dirty="0">
                <a:latin typeface="Calibri"/>
                <a:cs typeface="Calibri"/>
              </a:rPr>
              <a:t>Proceedings of </a:t>
            </a:r>
            <a:r>
              <a:rPr sz="1500" i="1" dirty="0">
                <a:latin typeface="Calibri"/>
                <a:cs typeface="Calibri"/>
              </a:rPr>
              <a:t>the </a:t>
            </a:r>
            <a:r>
              <a:rPr sz="1500" i="1" spc="-5" dirty="0">
                <a:latin typeface="Calibri"/>
                <a:cs typeface="Calibri"/>
              </a:rPr>
              <a:t>26th </a:t>
            </a:r>
            <a:r>
              <a:rPr sz="1500" i="1" spc="-10" dirty="0">
                <a:latin typeface="Calibri"/>
                <a:cs typeface="Calibri"/>
              </a:rPr>
              <a:t>annual </a:t>
            </a:r>
            <a:r>
              <a:rPr sz="1500" i="1" spc="-5" dirty="0">
                <a:latin typeface="Calibri"/>
                <a:cs typeface="Calibri"/>
              </a:rPr>
              <a:t>international </a:t>
            </a:r>
            <a:r>
              <a:rPr sz="1500" i="1" spc="-10" dirty="0">
                <a:latin typeface="Calibri"/>
                <a:cs typeface="Calibri"/>
              </a:rPr>
              <a:t>conference </a:t>
            </a:r>
            <a:r>
              <a:rPr sz="1500" i="1" spc="-5" dirty="0">
                <a:latin typeface="Calibri"/>
                <a:cs typeface="Calibri"/>
              </a:rPr>
              <a:t>on machine  learning</a:t>
            </a:r>
            <a:r>
              <a:rPr sz="1500" spc="-5" dirty="0">
                <a:latin typeface="Calibri"/>
                <a:cs typeface="Calibri"/>
              </a:rPr>
              <a:t>. </a:t>
            </a:r>
            <a:r>
              <a:rPr sz="1500" spc="-10" dirty="0">
                <a:latin typeface="Calibri"/>
                <a:cs typeface="Calibri"/>
              </a:rPr>
              <a:t>ACM,</a:t>
            </a:r>
            <a:r>
              <a:rPr sz="1500" dirty="0">
                <a:latin typeface="Calibri"/>
                <a:cs typeface="Calibri"/>
              </a:rPr>
              <a:t> </a:t>
            </a:r>
            <a:r>
              <a:rPr sz="1500" spc="-10" dirty="0">
                <a:solidFill>
                  <a:srgbClr val="FF0000"/>
                </a:solidFill>
                <a:latin typeface="Calibri"/>
                <a:cs typeface="Calibri"/>
              </a:rPr>
              <a:t>2009</a:t>
            </a:r>
            <a:r>
              <a:rPr sz="1500" spc="-10" dirty="0">
                <a:latin typeface="Calibri"/>
                <a:cs typeface="Calibri"/>
              </a:rPr>
              <a:t>.</a:t>
            </a:r>
            <a:endParaRPr sz="1500" dirty="0">
              <a:latin typeface="Calibri"/>
              <a:cs typeface="Calibri"/>
            </a:endParaRPr>
          </a:p>
          <a:p>
            <a:pPr marL="241300" marR="457200" indent="-228600">
              <a:lnSpc>
                <a:spcPct val="70000"/>
              </a:lnSpc>
              <a:spcBef>
                <a:spcPts val="1000"/>
              </a:spcBef>
              <a:buFont typeface="Arial"/>
              <a:buChar char="•"/>
              <a:tabLst>
                <a:tab pos="240665" algn="l"/>
                <a:tab pos="241300" algn="l"/>
              </a:tabLst>
            </a:pPr>
            <a:r>
              <a:rPr sz="1500" spc="-5" dirty="0">
                <a:latin typeface="Calibri"/>
                <a:cs typeface="Calibri"/>
              </a:rPr>
              <a:t>Deng, </a:t>
            </a:r>
            <a:r>
              <a:rPr sz="1500" dirty="0">
                <a:latin typeface="Calibri"/>
                <a:cs typeface="Calibri"/>
              </a:rPr>
              <a:t>Jia, </a:t>
            </a:r>
            <a:r>
              <a:rPr sz="1500" spc="-10" dirty="0">
                <a:latin typeface="Calibri"/>
                <a:cs typeface="Calibri"/>
              </a:rPr>
              <a:t>et </a:t>
            </a:r>
            <a:r>
              <a:rPr sz="1500" dirty="0">
                <a:latin typeface="Calibri"/>
                <a:cs typeface="Calibri"/>
              </a:rPr>
              <a:t>al. </a:t>
            </a:r>
            <a:r>
              <a:rPr sz="1500" spc="-5" dirty="0">
                <a:latin typeface="Calibri"/>
                <a:cs typeface="Calibri"/>
              </a:rPr>
              <a:t>"Imagenet: </a:t>
            </a:r>
            <a:r>
              <a:rPr sz="1500" dirty="0">
                <a:latin typeface="Calibri"/>
                <a:cs typeface="Calibri"/>
              </a:rPr>
              <a:t>A </a:t>
            </a:r>
            <a:r>
              <a:rPr sz="1500" spc="-10" dirty="0">
                <a:latin typeface="Calibri"/>
                <a:cs typeface="Calibri"/>
              </a:rPr>
              <a:t>large-scale hierarchical </a:t>
            </a:r>
            <a:r>
              <a:rPr sz="1500" spc="-5" dirty="0">
                <a:latin typeface="Calibri"/>
                <a:cs typeface="Calibri"/>
              </a:rPr>
              <a:t>image database."</a:t>
            </a:r>
            <a:r>
              <a:rPr sz="1500" i="1" spc="-5" dirty="0">
                <a:latin typeface="Calibri"/>
                <a:cs typeface="Calibri"/>
              </a:rPr>
              <a:t>Computer Vision and  </a:t>
            </a:r>
            <a:r>
              <a:rPr sz="1500" i="1" spc="-10" dirty="0">
                <a:latin typeface="Calibri"/>
                <a:cs typeface="Calibri"/>
              </a:rPr>
              <a:t>Pattern Recognition, </a:t>
            </a:r>
            <a:r>
              <a:rPr sz="1500" i="1" spc="-5" dirty="0">
                <a:latin typeface="Calibri"/>
                <a:cs typeface="Calibri"/>
              </a:rPr>
              <a:t>2009. CVPR </a:t>
            </a:r>
            <a:r>
              <a:rPr sz="1500" i="1" spc="-5" dirty="0">
                <a:solidFill>
                  <a:srgbClr val="FF0000"/>
                </a:solidFill>
                <a:latin typeface="Calibri"/>
                <a:cs typeface="Calibri"/>
              </a:rPr>
              <a:t>2009</a:t>
            </a:r>
            <a:r>
              <a:rPr sz="1500" i="1" spc="-5" dirty="0">
                <a:latin typeface="Calibri"/>
                <a:cs typeface="Calibri"/>
              </a:rPr>
              <a:t>. IEEE </a:t>
            </a:r>
            <a:r>
              <a:rPr sz="1500" i="1" spc="-10" dirty="0">
                <a:latin typeface="Calibri"/>
                <a:cs typeface="Calibri"/>
              </a:rPr>
              <a:t>Conference </a:t>
            </a:r>
            <a:r>
              <a:rPr sz="1500" i="1" dirty="0">
                <a:latin typeface="Calibri"/>
                <a:cs typeface="Calibri"/>
              </a:rPr>
              <a:t>on</a:t>
            </a:r>
            <a:r>
              <a:rPr sz="1500" dirty="0">
                <a:latin typeface="Calibri"/>
                <a:cs typeface="Calibri"/>
              </a:rPr>
              <a:t>. IEEE,</a:t>
            </a:r>
            <a:r>
              <a:rPr sz="1500" spc="100" dirty="0">
                <a:latin typeface="Calibri"/>
                <a:cs typeface="Calibri"/>
              </a:rPr>
              <a:t> </a:t>
            </a:r>
            <a:r>
              <a:rPr sz="1500" spc="-5" dirty="0">
                <a:latin typeface="Calibri"/>
                <a:cs typeface="Calibri"/>
              </a:rPr>
              <a:t>2009.</a:t>
            </a:r>
            <a:endParaRPr sz="1500" dirty="0">
              <a:latin typeface="Calibri"/>
              <a:cs typeface="Calibri"/>
            </a:endParaRPr>
          </a:p>
          <a:p>
            <a:pPr marL="241300" indent="-228600">
              <a:lnSpc>
                <a:spcPct val="100000"/>
              </a:lnSpc>
              <a:spcBef>
                <a:spcPts val="455"/>
              </a:spcBef>
              <a:buFont typeface="Arial"/>
              <a:buChar char="•"/>
              <a:tabLst>
                <a:tab pos="240665" algn="l"/>
                <a:tab pos="241300" algn="l"/>
              </a:tabLst>
            </a:pPr>
            <a:r>
              <a:rPr sz="1500" spc="-5" dirty="0">
                <a:latin typeface="Calibri"/>
                <a:cs typeface="Calibri"/>
              </a:rPr>
              <a:t>2010: </a:t>
            </a:r>
            <a:r>
              <a:rPr sz="1500" spc="-10" dirty="0">
                <a:latin typeface="Calibri"/>
                <a:cs typeface="Calibri"/>
              </a:rPr>
              <a:t>“GPUS </a:t>
            </a:r>
            <a:r>
              <a:rPr sz="1500" dirty="0">
                <a:latin typeface="Calibri"/>
                <a:cs typeface="Calibri"/>
              </a:rPr>
              <a:t>ARE </a:t>
            </a:r>
            <a:r>
              <a:rPr sz="1500" spc="-30" dirty="0">
                <a:latin typeface="Calibri"/>
                <a:cs typeface="Calibri"/>
              </a:rPr>
              <a:t>ONLY </a:t>
            </a:r>
            <a:r>
              <a:rPr sz="1500" dirty="0">
                <a:latin typeface="Calibri"/>
                <a:cs typeface="Calibri"/>
              </a:rPr>
              <a:t>UP </a:t>
            </a:r>
            <a:r>
              <a:rPr sz="1500" spc="-25" dirty="0">
                <a:latin typeface="Calibri"/>
                <a:cs typeface="Calibri"/>
              </a:rPr>
              <a:t>TO </a:t>
            </a:r>
            <a:r>
              <a:rPr sz="1500" spc="-5" dirty="0">
                <a:latin typeface="Calibri"/>
                <a:cs typeface="Calibri"/>
              </a:rPr>
              <a:t>14 TIMES </a:t>
            </a:r>
            <a:r>
              <a:rPr sz="1500" spc="-25" dirty="0">
                <a:latin typeface="Calibri"/>
                <a:cs typeface="Calibri"/>
              </a:rPr>
              <a:t>FASTER </a:t>
            </a:r>
            <a:r>
              <a:rPr sz="1500" spc="-5" dirty="0">
                <a:latin typeface="Calibri"/>
                <a:cs typeface="Calibri"/>
              </a:rPr>
              <a:t>THAN CPUS” </a:t>
            </a:r>
            <a:r>
              <a:rPr sz="1500" spc="-40" dirty="0">
                <a:latin typeface="Calibri"/>
                <a:cs typeface="Calibri"/>
              </a:rPr>
              <a:t>SAYS </a:t>
            </a:r>
            <a:r>
              <a:rPr sz="1500" spc="-5" dirty="0">
                <a:solidFill>
                  <a:srgbClr val="FF0000"/>
                </a:solidFill>
                <a:latin typeface="Calibri"/>
                <a:cs typeface="Calibri"/>
              </a:rPr>
              <a:t>INTEL</a:t>
            </a:r>
            <a:r>
              <a:rPr sz="1500" spc="45" dirty="0">
                <a:solidFill>
                  <a:srgbClr val="FF0000"/>
                </a:solidFill>
                <a:latin typeface="Calibri"/>
                <a:cs typeface="Calibri"/>
              </a:rPr>
              <a:t> </a:t>
            </a:r>
            <a:r>
              <a:rPr sz="1500" dirty="0">
                <a:latin typeface="Calibri"/>
                <a:cs typeface="Calibri"/>
              </a:rPr>
              <a:t>–Nvidia</a:t>
            </a:r>
          </a:p>
          <a:p>
            <a:pPr marL="241300" marR="1215390" indent="-228600">
              <a:lnSpc>
                <a:spcPct val="70000"/>
              </a:lnSpc>
              <a:spcBef>
                <a:spcPts val="1005"/>
              </a:spcBef>
              <a:buFont typeface="Arial"/>
              <a:buChar char="•"/>
              <a:tabLst>
                <a:tab pos="240665" algn="l"/>
                <a:tab pos="241300" algn="l"/>
              </a:tabLst>
            </a:pPr>
            <a:r>
              <a:rPr sz="1500" spc="-5" dirty="0">
                <a:latin typeface="Calibri"/>
                <a:cs typeface="Calibri"/>
              </a:rPr>
              <a:t>Glorot, </a:t>
            </a:r>
            <a:r>
              <a:rPr sz="1500" spc="-25" dirty="0">
                <a:latin typeface="Calibri"/>
                <a:cs typeface="Calibri"/>
              </a:rPr>
              <a:t>Xavier, </a:t>
            </a:r>
            <a:r>
              <a:rPr sz="1500" spc="-5" dirty="0">
                <a:latin typeface="Calibri"/>
                <a:cs typeface="Calibri"/>
              </a:rPr>
              <a:t>Antoine Bordes, </a:t>
            </a:r>
            <a:r>
              <a:rPr sz="1500" dirty="0">
                <a:latin typeface="Calibri"/>
                <a:cs typeface="Calibri"/>
              </a:rPr>
              <a:t>and </a:t>
            </a:r>
            <a:r>
              <a:rPr sz="1500" spc="-20" dirty="0">
                <a:latin typeface="Calibri"/>
                <a:cs typeface="Calibri"/>
              </a:rPr>
              <a:t>Yoshua </a:t>
            </a:r>
            <a:r>
              <a:rPr sz="1500" dirty="0">
                <a:latin typeface="Calibri"/>
                <a:cs typeface="Calibri"/>
              </a:rPr>
              <a:t>Bengio. </a:t>
            </a:r>
            <a:r>
              <a:rPr sz="1500" spc="-5" dirty="0">
                <a:latin typeface="Calibri"/>
                <a:cs typeface="Calibri"/>
              </a:rPr>
              <a:t>"Deep sparse rectifier neural  networks." </a:t>
            </a:r>
            <a:r>
              <a:rPr sz="1500" i="1" spc="-5" dirty="0">
                <a:latin typeface="Calibri"/>
                <a:cs typeface="Calibri"/>
              </a:rPr>
              <a:t>International </a:t>
            </a:r>
            <a:r>
              <a:rPr sz="1500" i="1" spc="-10" dirty="0">
                <a:latin typeface="Calibri"/>
                <a:cs typeface="Calibri"/>
              </a:rPr>
              <a:t>Conference </a:t>
            </a:r>
            <a:r>
              <a:rPr sz="1500" i="1" spc="-5" dirty="0">
                <a:latin typeface="Calibri"/>
                <a:cs typeface="Calibri"/>
              </a:rPr>
              <a:t>on </a:t>
            </a:r>
            <a:r>
              <a:rPr sz="1500" i="1" dirty="0">
                <a:latin typeface="Calibri"/>
                <a:cs typeface="Calibri"/>
              </a:rPr>
              <a:t>Artificial </a:t>
            </a:r>
            <a:r>
              <a:rPr sz="1500" i="1" spc="-5" dirty="0">
                <a:latin typeface="Calibri"/>
                <a:cs typeface="Calibri"/>
              </a:rPr>
              <a:t>Intelligence and Statistics</a:t>
            </a:r>
            <a:r>
              <a:rPr sz="1500" spc="-5" dirty="0">
                <a:latin typeface="Calibri"/>
                <a:cs typeface="Calibri"/>
              </a:rPr>
              <a:t>.</a:t>
            </a:r>
            <a:r>
              <a:rPr sz="1500" spc="15" dirty="0">
                <a:latin typeface="Calibri"/>
                <a:cs typeface="Calibri"/>
              </a:rPr>
              <a:t> </a:t>
            </a:r>
            <a:r>
              <a:rPr sz="1500" spc="-5" dirty="0">
                <a:solidFill>
                  <a:srgbClr val="FF0000"/>
                </a:solidFill>
                <a:latin typeface="Calibri"/>
                <a:cs typeface="Calibri"/>
              </a:rPr>
              <a:t>2011</a:t>
            </a:r>
            <a:r>
              <a:rPr sz="1500" spc="-5" dirty="0">
                <a:latin typeface="Calibri"/>
                <a:cs typeface="Calibri"/>
              </a:rPr>
              <a:t>.</a:t>
            </a:r>
            <a:endParaRPr sz="1500" dirty="0">
              <a:latin typeface="Calibri"/>
              <a:cs typeface="Calibri"/>
            </a:endParaRPr>
          </a:p>
          <a:p>
            <a:pPr marL="241300" indent="-228600">
              <a:lnSpc>
                <a:spcPts val="1530"/>
              </a:lnSpc>
              <a:spcBef>
                <a:spcPts val="459"/>
              </a:spcBef>
              <a:buFont typeface="Arial"/>
              <a:buChar char="•"/>
              <a:tabLst>
                <a:tab pos="240665" algn="l"/>
                <a:tab pos="241300" algn="l"/>
              </a:tabLst>
            </a:pPr>
            <a:r>
              <a:rPr sz="1500" spc="-10" dirty="0">
                <a:latin typeface="Calibri"/>
                <a:cs typeface="Calibri"/>
              </a:rPr>
              <a:t>Hinton, Geoffrey </a:t>
            </a:r>
            <a:r>
              <a:rPr sz="1500" spc="-5" dirty="0">
                <a:latin typeface="Calibri"/>
                <a:cs typeface="Calibri"/>
              </a:rPr>
              <a:t>E., </a:t>
            </a:r>
            <a:r>
              <a:rPr sz="1500" spc="-10" dirty="0">
                <a:latin typeface="Calibri"/>
                <a:cs typeface="Calibri"/>
              </a:rPr>
              <a:t>et </a:t>
            </a:r>
            <a:r>
              <a:rPr sz="1500" dirty="0">
                <a:latin typeface="Calibri"/>
                <a:cs typeface="Calibri"/>
              </a:rPr>
              <a:t>al. </a:t>
            </a:r>
            <a:r>
              <a:rPr sz="1500" spc="-5" dirty="0">
                <a:latin typeface="Calibri"/>
                <a:cs typeface="Calibri"/>
              </a:rPr>
              <a:t>"Improving </a:t>
            </a:r>
            <a:r>
              <a:rPr sz="1500" spc="-10" dirty="0">
                <a:latin typeface="Calibri"/>
                <a:cs typeface="Calibri"/>
              </a:rPr>
              <a:t>neural networks by preventing </a:t>
            </a:r>
            <a:r>
              <a:rPr sz="1500" spc="-5" dirty="0">
                <a:latin typeface="Calibri"/>
                <a:cs typeface="Calibri"/>
              </a:rPr>
              <a:t>co-adaptation of</a:t>
            </a:r>
            <a:r>
              <a:rPr sz="1500" spc="45" dirty="0">
                <a:latin typeface="Calibri"/>
                <a:cs typeface="Calibri"/>
              </a:rPr>
              <a:t> </a:t>
            </a:r>
            <a:r>
              <a:rPr sz="1500" spc="-15" dirty="0">
                <a:latin typeface="Calibri"/>
                <a:cs typeface="Calibri"/>
              </a:rPr>
              <a:t>feature</a:t>
            </a:r>
            <a:endParaRPr sz="1500" dirty="0">
              <a:latin typeface="Calibri"/>
              <a:cs typeface="Calibri"/>
            </a:endParaRPr>
          </a:p>
          <a:p>
            <a:pPr marL="241300">
              <a:lnSpc>
                <a:spcPts val="1530"/>
              </a:lnSpc>
            </a:pPr>
            <a:r>
              <a:rPr sz="1500" spc="-10" dirty="0">
                <a:latin typeface="Calibri"/>
                <a:cs typeface="Calibri"/>
              </a:rPr>
              <a:t>detectors." </a:t>
            </a:r>
            <a:r>
              <a:rPr sz="1500" i="1" spc="-5" dirty="0">
                <a:latin typeface="Calibri"/>
                <a:cs typeface="Calibri"/>
              </a:rPr>
              <a:t>arXiv </a:t>
            </a:r>
            <a:r>
              <a:rPr sz="1500" i="1" spc="-10" dirty="0">
                <a:latin typeface="Calibri"/>
                <a:cs typeface="Calibri"/>
              </a:rPr>
              <a:t>preprint </a:t>
            </a:r>
            <a:r>
              <a:rPr sz="1500" i="1" spc="-5" dirty="0">
                <a:latin typeface="Calibri"/>
                <a:cs typeface="Calibri"/>
              </a:rPr>
              <a:t>arXiv:1207.0580</a:t>
            </a:r>
            <a:r>
              <a:rPr sz="1500" i="1" spc="10" dirty="0">
                <a:latin typeface="Calibri"/>
                <a:cs typeface="Calibri"/>
              </a:rPr>
              <a:t> </a:t>
            </a:r>
            <a:r>
              <a:rPr sz="1500" spc="-5" dirty="0">
                <a:latin typeface="Calibri"/>
                <a:cs typeface="Calibri"/>
              </a:rPr>
              <a:t>(</a:t>
            </a:r>
            <a:r>
              <a:rPr sz="1500" spc="-5" dirty="0">
                <a:solidFill>
                  <a:srgbClr val="FF0000"/>
                </a:solidFill>
                <a:latin typeface="Calibri"/>
                <a:cs typeface="Calibri"/>
              </a:rPr>
              <a:t>2012</a:t>
            </a:r>
            <a:r>
              <a:rPr sz="1500" spc="-5" dirty="0">
                <a:latin typeface="Calibri"/>
                <a:cs typeface="Calibri"/>
              </a:rPr>
              <a:t>).</a:t>
            </a:r>
            <a:endParaRPr sz="1500" dirty="0">
              <a:latin typeface="Calibri"/>
              <a:cs typeface="Calibri"/>
            </a:endParaRPr>
          </a:p>
          <a:p>
            <a:pPr marL="241300" marR="506730" indent="-228600">
              <a:lnSpc>
                <a:spcPct val="70000"/>
              </a:lnSpc>
              <a:spcBef>
                <a:spcPts val="994"/>
              </a:spcBef>
              <a:buFont typeface="Arial"/>
              <a:buChar char="•"/>
              <a:tabLst>
                <a:tab pos="240665" algn="l"/>
                <a:tab pos="241300" algn="l"/>
              </a:tabLst>
            </a:pPr>
            <a:r>
              <a:rPr sz="1500" spc="-20" dirty="0">
                <a:latin typeface="Calibri"/>
                <a:cs typeface="Calibri"/>
              </a:rPr>
              <a:t>Krizhevsky, </a:t>
            </a:r>
            <a:r>
              <a:rPr sz="1500" spc="-10" dirty="0">
                <a:latin typeface="Calibri"/>
                <a:cs typeface="Calibri"/>
              </a:rPr>
              <a:t>Alex, </a:t>
            </a:r>
            <a:r>
              <a:rPr sz="1500" spc="-5" dirty="0">
                <a:latin typeface="Calibri"/>
                <a:cs typeface="Calibri"/>
              </a:rPr>
              <a:t>Ilya </a:t>
            </a:r>
            <a:r>
              <a:rPr sz="1500" spc="-25" dirty="0">
                <a:latin typeface="Calibri"/>
                <a:cs typeface="Calibri"/>
              </a:rPr>
              <a:t>Sutskever, </a:t>
            </a:r>
            <a:r>
              <a:rPr sz="1500" dirty="0">
                <a:latin typeface="Calibri"/>
                <a:cs typeface="Calibri"/>
              </a:rPr>
              <a:t>and </a:t>
            </a:r>
            <a:r>
              <a:rPr sz="1500" spc="-10" dirty="0">
                <a:latin typeface="Calibri"/>
                <a:cs typeface="Calibri"/>
              </a:rPr>
              <a:t>Geoffrey </a:t>
            </a:r>
            <a:r>
              <a:rPr sz="1500" spc="-5" dirty="0">
                <a:latin typeface="Calibri"/>
                <a:cs typeface="Calibri"/>
              </a:rPr>
              <a:t>E. </a:t>
            </a:r>
            <a:r>
              <a:rPr sz="1500" spc="-10" dirty="0">
                <a:latin typeface="Calibri"/>
                <a:cs typeface="Calibri"/>
              </a:rPr>
              <a:t>Hinton. </a:t>
            </a:r>
            <a:r>
              <a:rPr sz="1500" spc="-5" dirty="0">
                <a:latin typeface="Calibri"/>
                <a:cs typeface="Calibri"/>
              </a:rPr>
              <a:t>"Imagenet classification </a:t>
            </a:r>
            <a:r>
              <a:rPr sz="1500" dirty="0">
                <a:latin typeface="Calibri"/>
                <a:cs typeface="Calibri"/>
              </a:rPr>
              <a:t>with </a:t>
            </a:r>
            <a:r>
              <a:rPr sz="1500" spc="-5" dirty="0">
                <a:latin typeface="Calibri"/>
                <a:cs typeface="Calibri"/>
              </a:rPr>
              <a:t>deep  </a:t>
            </a:r>
            <a:r>
              <a:rPr sz="1500" spc="-10" dirty="0">
                <a:latin typeface="Calibri"/>
                <a:cs typeface="Calibri"/>
              </a:rPr>
              <a:t>convolutional </a:t>
            </a:r>
            <a:r>
              <a:rPr sz="1500" spc="-5" dirty="0">
                <a:latin typeface="Calibri"/>
                <a:cs typeface="Calibri"/>
              </a:rPr>
              <a:t>neural networks." </a:t>
            </a:r>
            <a:r>
              <a:rPr sz="1500" i="1" spc="-5" dirty="0">
                <a:latin typeface="Calibri"/>
                <a:cs typeface="Calibri"/>
              </a:rPr>
              <a:t>Advances </a:t>
            </a:r>
            <a:r>
              <a:rPr sz="1500" i="1" dirty="0">
                <a:latin typeface="Calibri"/>
                <a:cs typeface="Calibri"/>
              </a:rPr>
              <a:t>in </a:t>
            </a:r>
            <a:r>
              <a:rPr sz="1500" i="1" spc="-5" dirty="0">
                <a:latin typeface="Calibri"/>
                <a:cs typeface="Calibri"/>
              </a:rPr>
              <a:t>neural </a:t>
            </a:r>
            <a:r>
              <a:rPr sz="1500" i="1" spc="-10" dirty="0">
                <a:latin typeface="Calibri"/>
                <a:cs typeface="Calibri"/>
              </a:rPr>
              <a:t>information </a:t>
            </a:r>
            <a:r>
              <a:rPr sz="1500" i="1" spc="-5" dirty="0">
                <a:latin typeface="Calibri"/>
                <a:cs typeface="Calibri"/>
              </a:rPr>
              <a:t>processing systems</a:t>
            </a:r>
            <a:r>
              <a:rPr sz="1500" spc="-5" dirty="0">
                <a:latin typeface="Calibri"/>
                <a:cs typeface="Calibri"/>
              </a:rPr>
              <a:t>.</a:t>
            </a:r>
            <a:r>
              <a:rPr sz="1500" spc="95" dirty="0">
                <a:latin typeface="Calibri"/>
                <a:cs typeface="Calibri"/>
              </a:rPr>
              <a:t> </a:t>
            </a:r>
            <a:r>
              <a:rPr sz="1500" spc="-5" dirty="0">
                <a:solidFill>
                  <a:srgbClr val="FF0000"/>
                </a:solidFill>
                <a:latin typeface="Calibri"/>
                <a:cs typeface="Calibri"/>
              </a:rPr>
              <a:t>2012</a:t>
            </a:r>
            <a:r>
              <a:rPr sz="1500" spc="-5" dirty="0">
                <a:latin typeface="Calibri"/>
                <a:cs typeface="Calibri"/>
              </a:rPr>
              <a:t>.</a:t>
            </a:r>
            <a:endParaRPr sz="1500" dirty="0">
              <a:latin typeface="Calibri"/>
              <a:cs typeface="Calibri"/>
            </a:endParaRPr>
          </a:p>
        </p:txBody>
      </p:sp>
      <p:pic>
        <p:nvPicPr>
          <p:cNvPr id="4" name="Picture 3" descr="A close up of a sign&#10;&#10;Description automatically generated">
            <a:extLst>
              <a:ext uri="{FF2B5EF4-FFF2-40B4-BE49-F238E27FC236}">
                <a16:creationId xmlns:a16="http://schemas.microsoft.com/office/drawing/2014/main" id="{D0BAB0E8-7452-6840-85D7-509F0C4B74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7314565" cy="696595"/>
          </a:xfrm>
          <a:prstGeom prst="rect">
            <a:avLst/>
          </a:prstGeom>
        </p:spPr>
        <p:txBody>
          <a:bodyPr vert="horz" wrap="square" lIns="0" tIns="13335" rIns="0" bIns="0" rtlCol="0">
            <a:spAutoFit/>
          </a:bodyPr>
          <a:lstStyle/>
          <a:p>
            <a:pPr marL="12700">
              <a:lnSpc>
                <a:spcPct val="100000"/>
              </a:lnSpc>
              <a:spcBef>
                <a:spcPts val="105"/>
              </a:spcBef>
            </a:pPr>
            <a:r>
              <a:rPr lang="he-IL" spc="-25" dirty="0" err="1"/>
              <a:t>W</a:t>
            </a:r>
            <a:r>
              <a:rPr lang="en-US" spc="-25" dirty="0"/>
              <a:t>hat are we going to do</a:t>
            </a:r>
            <a:endParaRPr dirty="0"/>
          </a:p>
        </p:txBody>
      </p:sp>
      <p:sp>
        <p:nvSpPr>
          <p:cNvPr id="3" name="object 3"/>
          <p:cNvSpPr txBox="1"/>
          <p:nvPr/>
        </p:nvSpPr>
        <p:spPr>
          <a:xfrm>
            <a:off x="707542" y="1676400"/>
            <a:ext cx="7729855" cy="898708"/>
          </a:xfrm>
          <a:prstGeom prst="rect">
            <a:avLst/>
          </a:prstGeom>
        </p:spPr>
        <p:txBody>
          <a:bodyPr vert="horz" wrap="square" lIns="0" tIns="97155" rIns="0" bIns="0" rtlCol="0">
            <a:spAutoFit/>
          </a:bodyPr>
          <a:lstStyle/>
          <a:p>
            <a:pPr marL="241300" marR="80010" indent="-228600" algn="just">
              <a:lnSpc>
                <a:spcPct val="80000"/>
              </a:lnSpc>
              <a:spcBef>
                <a:spcPts val="765"/>
              </a:spcBef>
              <a:buFont typeface="Arial"/>
              <a:buChar char="•"/>
              <a:tabLst>
                <a:tab pos="241300" algn="l"/>
              </a:tabLst>
            </a:pPr>
            <a:r>
              <a:rPr lang="en-US" sz="2800" dirty="0"/>
              <a:t>Deep Learning techniques to classify sounds</a:t>
            </a:r>
            <a:endParaRPr lang="en-US" sz="2800" dirty="0">
              <a:latin typeface="Calibri"/>
              <a:cs typeface="Calibri"/>
            </a:endParaRPr>
          </a:p>
          <a:p>
            <a:pPr marL="241300" marR="80010" indent="-228600" algn="just">
              <a:lnSpc>
                <a:spcPct val="80000"/>
              </a:lnSpc>
              <a:spcBef>
                <a:spcPts val="765"/>
              </a:spcBef>
              <a:buFont typeface="Arial"/>
              <a:buChar char="•"/>
              <a:tabLst>
                <a:tab pos="241300" algn="l"/>
              </a:tabLst>
            </a:pPr>
            <a:r>
              <a:rPr lang="en-US" sz="2800" dirty="0">
                <a:latin typeface="Calibri"/>
                <a:cs typeface="Calibri"/>
              </a:rPr>
              <a:t>Preprocess data, feed it to neural network &amp; train</a:t>
            </a:r>
            <a:endParaRPr lang="en-US" sz="2800" dirty="0"/>
          </a:p>
        </p:txBody>
      </p:sp>
      <p:pic>
        <p:nvPicPr>
          <p:cNvPr id="4" name="Picture 3" descr="A close up of a sign&#10;&#10;Description automatically generated">
            <a:extLst>
              <a:ext uri="{FF2B5EF4-FFF2-40B4-BE49-F238E27FC236}">
                <a16:creationId xmlns:a16="http://schemas.microsoft.com/office/drawing/2014/main" id="{3C4A722D-0E5E-9240-9353-891B97069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extLst>
      <p:ext uri="{BB962C8B-B14F-4D97-AF65-F5344CB8AC3E}">
        <p14:creationId xmlns:p14="http://schemas.microsoft.com/office/powerpoint/2010/main" val="10798197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48080"/>
            <a:ext cx="7622540" cy="635000"/>
          </a:xfrm>
          <a:prstGeom prst="rect">
            <a:avLst/>
          </a:prstGeom>
        </p:spPr>
        <p:txBody>
          <a:bodyPr vert="horz" wrap="square" lIns="0" tIns="12065" rIns="0" bIns="0" rtlCol="0">
            <a:spAutoFit/>
          </a:bodyPr>
          <a:lstStyle/>
          <a:p>
            <a:pPr marL="12700">
              <a:lnSpc>
                <a:spcPct val="100000"/>
              </a:lnSpc>
              <a:spcBef>
                <a:spcPts val="95"/>
              </a:spcBef>
            </a:pPr>
            <a:r>
              <a:rPr sz="4000" spc="-5" dirty="0"/>
              <a:t>A </a:t>
            </a:r>
            <a:r>
              <a:rPr sz="4000" spc="-10" dirty="0"/>
              <a:t>Brief </a:t>
            </a:r>
            <a:r>
              <a:rPr sz="4000" spc="-15" dirty="0"/>
              <a:t>Introduction </a:t>
            </a:r>
            <a:r>
              <a:rPr sz="4000" spc="-30" dirty="0"/>
              <a:t>to </a:t>
            </a:r>
            <a:r>
              <a:rPr sz="4000" spc="-5" dirty="0"/>
              <a:t>Deep</a:t>
            </a:r>
            <a:r>
              <a:rPr sz="4000" spc="-20" dirty="0"/>
              <a:t> </a:t>
            </a:r>
            <a:r>
              <a:rPr sz="4000" spc="-5" dirty="0"/>
              <a:t>Learning</a:t>
            </a:r>
            <a:endParaRPr sz="4000"/>
          </a:p>
        </p:txBody>
      </p:sp>
      <p:sp>
        <p:nvSpPr>
          <p:cNvPr id="3" name="object 3"/>
          <p:cNvSpPr txBox="1"/>
          <p:nvPr/>
        </p:nvSpPr>
        <p:spPr>
          <a:xfrm>
            <a:off x="707542" y="1447800"/>
            <a:ext cx="3823335" cy="5185394"/>
          </a:xfrm>
          <a:prstGeom prst="rect">
            <a:avLst/>
          </a:prstGeom>
        </p:spPr>
        <p:txBody>
          <a:bodyPr vert="horz" wrap="square" lIns="0" tIns="12065" rIns="0" bIns="0" rtlCol="0">
            <a:spAutoFit/>
          </a:bodyPr>
          <a:lstStyle/>
          <a:p>
            <a:pPr marL="241300" indent="-228600">
              <a:lnSpc>
                <a:spcPct val="100000"/>
              </a:lnSpc>
              <a:spcBef>
                <a:spcPts val="95"/>
              </a:spcBef>
              <a:buFont typeface="Arial"/>
              <a:buChar char="•"/>
              <a:tabLst>
                <a:tab pos="241300" algn="l"/>
              </a:tabLst>
            </a:pPr>
            <a:r>
              <a:rPr sz="2800" spc="-10" dirty="0">
                <a:latin typeface="Calibri"/>
                <a:cs typeface="Calibri"/>
              </a:rPr>
              <a:t>Artificial </a:t>
            </a:r>
            <a:r>
              <a:rPr sz="2800" spc="-15" dirty="0">
                <a:latin typeface="Calibri"/>
                <a:cs typeface="Calibri"/>
              </a:rPr>
              <a:t>Neural</a:t>
            </a:r>
            <a:r>
              <a:rPr sz="2800" spc="-25" dirty="0">
                <a:latin typeface="Calibri"/>
                <a:cs typeface="Calibri"/>
              </a:rPr>
              <a:t> </a:t>
            </a:r>
            <a:r>
              <a:rPr sz="2800" spc="-10" dirty="0">
                <a:latin typeface="Calibri"/>
                <a:cs typeface="Calibri"/>
              </a:rPr>
              <a:t>Network</a:t>
            </a:r>
            <a:endParaRPr sz="2800" dirty="0">
              <a:latin typeface="Calibri"/>
              <a:cs typeface="Calibri"/>
            </a:endParaRPr>
          </a:p>
          <a:p>
            <a:pPr>
              <a:lnSpc>
                <a:spcPct val="100000"/>
              </a:lnSpc>
              <a:spcBef>
                <a:spcPts val="55"/>
              </a:spcBef>
              <a:buFont typeface="Arial"/>
              <a:buChar char="•"/>
            </a:pPr>
            <a:endParaRPr sz="3450" dirty="0">
              <a:latin typeface="Times New Roman"/>
              <a:cs typeface="Times New Roman"/>
            </a:endParaRPr>
          </a:p>
          <a:p>
            <a:pPr marL="241300" indent="-228600">
              <a:lnSpc>
                <a:spcPct val="100000"/>
              </a:lnSpc>
              <a:buFont typeface="Arial"/>
              <a:buChar char="•"/>
              <a:tabLst>
                <a:tab pos="241300" algn="l"/>
              </a:tabLst>
            </a:pPr>
            <a:r>
              <a:rPr sz="2800" spc="-15" dirty="0">
                <a:latin typeface="Calibri"/>
                <a:cs typeface="Calibri"/>
              </a:rPr>
              <a:t>Back-propagation</a:t>
            </a:r>
            <a:endParaRPr sz="2800" dirty="0">
              <a:latin typeface="Calibri"/>
              <a:cs typeface="Calibri"/>
            </a:endParaRPr>
          </a:p>
          <a:p>
            <a:pPr>
              <a:lnSpc>
                <a:spcPct val="100000"/>
              </a:lnSpc>
              <a:spcBef>
                <a:spcPts val="40"/>
              </a:spcBef>
              <a:buFont typeface="Arial"/>
              <a:buChar char="•"/>
            </a:pPr>
            <a:endParaRPr sz="3450" dirty="0">
              <a:latin typeface="Times New Roman"/>
              <a:cs typeface="Times New Roman"/>
            </a:endParaRPr>
          </a:p>
          <a:p>
            <a:pPr marL="241300" indent="-228600">
              <a:lnSpc>
                <a:spcPct val="100000"/>
              </a:lnSpc>
              <a:spcBef>
                <a:spcPts val="5"/>
              </a:spcBef>
              <a:buFont typeface="Arial"/>
              <a:buChar char="•"/>
              <a:tabLst>
                <a:tab pos="241300" algn="l"/>
              </a:tabLst>
            </a:pPr>
            <a:r>
              <a:rPr sz="2800" spc="-10" dirty="0">
                <a:latin typeface="Calibri"/>
                <a:cs typeface="Calibri"/>
              </a:rPr>
              <a:t>Fully Connected</a:t>
            </a:r>
            <a:r>
              <a:rPr sz="2800" spc="10" dirty="0">
                <a:latin typeface="Calibri"/>
                <a:cs typeface="Calibri"/>
              </a:rPr>
              <a:t> </a:t>
            </a:r>
            <a:r>
              <a:rPr sz="2800" spc="-25" dirty="0">
                <a:latin typeface="Calibri"/>
                <a:cs typeface="Calibri"/>
              </a:rPr>
              <a:t>Layer</a:t>
            </a:r>
            <a:endParaRPr sz="2800" dirty="0">
              <a:latin typeface="Calibri"/>
              <a:cs typeface="Calibri"/>
            </a:endParaRPr>
          </a:p>
          <a:p>
            <a:pPr>
              <a:lnSpc>
                <a:spcPct val="100000"/>
              </a:lnSpc>
              <a:spcBef>
                <a:spcPts val="50"/>
              </a:spcBef>
              <a:buFont typeface="Arial"/>
              <a:buChar char="•"/>
            </a:pPr>
            <a:endParaRPr sz="3450" dirty="0">
              <a:latin typeface="Times New Roman"/>
              <a:cs typeface="Times New Roman"/>
            </a:endParaRPr>
          </a:p>
          <a:p>
            <a:pPr marL="241300" indent="-228600">
              <a:lnSpc>
                <a:spcPct val="100000"/>
              </a:lnSpc>
              <a:buFont typeface="Arial"/>
              <a:buChar char="•"/>
              <a:tabLst>
                <a:tab pos="241300" algn="l"/>
              </a:tabLst>
            </a:pPr>
            <a:r>
              <a:rPr sz="2800" spc="-15" dirty="0">
                <a:latin typeface="Calibri"/>
                <a:cs typeface="Calibri"/>
              </a:rPr>
              <a:t>Convolutional</a:t>
            </a:r>
            <a:r>
              <a:rPr sz="2800" spc="15" dirty="0">
                <a:latin typeface="Calibri"/>
                <a:cs typeface="Calibri"/>
              </a:rPr>
              <a:t> </a:t>
            </a:r>
            <a:r>
              <a:rPr sz="2800" spc="-25" dirty="0">
                <a:latin typeface="Calibri"/>
                <a:cs typeface="Calibri"/>
              </a:rPr>
              <a:t>Layer</a:t>
            </a:r>
            <a:endParaRPr sz="2800" dirty="0">
              <a:latin typeface="Calibri"/>
              <a:cs typeface="Calibri"/>
            </a:endParaRPr>
          </a:p>
          <a:p>
            <a:pPr>
              <a:lnSpc>
                <a:spcPct val="100000"/>
              </a:lnSpc>
              <a:buFont typeface="Arial"/>
              <a:buChar char="•"/>
            </a:pPr>
            <a:endParaRPr sz="3500" dirty="0">
              <a:latin typeface="Times New Roman"/>
              <a:cs typeface="Times New Roman"/>
            </a:endParaRPr>
          </a:p>
          <a:p>
            <a:pPr marL="241300" indent="-228600">
              <a:lnSpc>
                <a:spcPct val="100000"/>
              </a:lnSpc>
              <a:buFont typeface="Arial"/>
              <a:buChar char="•"/>
              <a:tabLst>
                <a:tab pos="241300" algn="l"/>
              </a:tabLst>
            </a:pPr>
            <a:r>
              <a:rPr sz="2800" spc="-15" dirty="0">
                <a:latin typeface="Calibri"/>
                <a:cs typeface="Calibri"/>
              </a:rPr>
              <a:t>Overfitting</a:t>
            </a:r>
            <a:endParaRPr lang="en-US" sz="2800" spc="-15" dirty="0">
              <a:latin typeface="Calibri"/>
              <a:cs typeface="Calibri"/>
            </a:endParaRPr>
          </a:p>
          <a:p>
            <a:pPr marL="241300" indent="-228600">
              <a:lnSpc>
                <a:spcPct val="100000"/>
              </a:lnSpc>
              <a:buFont typeface="Arial"/>
              <a:buChar char="•"/>
              <a:tabLst>
                <a:tab pos="241300" algn="l"/>
              </a:tabLst>
            </a:pPr>
            <a:endParaRPr lang="en-IL" sz="2800" spc="-15" dirty="0">
              <a:latin typeface="Calibri"/>
              <a:cs typeface="Calibri"/>
            </a:endParaRPr>
          </a:p>
          <a:p>
            <a:pPr marL="241300" indent="-228600">
              <a:lnSpc>
                <a:spcPct val="100000"/>
              </a:lnSpc>
              <a:buFont typeface="Arial"/>
              <a:buChar char="•"/>
              <a:tabLst>
                <a:tab pos="241300" algn="l"/>
              </a:tabLst>
            </a:pPr>
            <a:r>
              <a:rPr lang="en-IL" sz="2800" spc="-15" dirty="0">
                <a:latin typeface="Calibri"/>
                <a:cs typeface="Calibri"/>
              </a:rPr>
              <a:t>Useful code &amp; examples</a:t>
            </a:r>
            <a:endParaRPr sz="2800" dirty="0">
              <a:latin typeface="Calibri"/>
              <a:cs typeface="Calibri"/>
            </a:endParaRPr>
          </a:p>
        </p:txBody>
      </p:sp>
      <p:pic>
        <p:nvPicPr>
          <p:cNvPr id="5" name="Picture 4" descr="A close up of a sign&#10;&#10;Description automatically generated">
            <a:extLst>
              <a:ext uri="{FF2B5EF4-FFF2-40B4-BE49-F238E27FC236}">
                <a16:creationId xmlns:a16="http://schemas.microsoft.com/office/drawing/2014/main" id="{6E1F5456-BBE2-9D48-AEDD-2461E28BF6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12353" y="5603368"/>
            <a:ext cx="1435458" cy="1213103"/>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7314565" cy="696595"/>
          </a:xfrm>
          <a:prstGeom prst="rect">
            <a:avLst/>
          </a:prstGeom>
        </p:spPr>
        <p:txBody>
          <a:bodyPr vert="horz" wrap="square" lIns="0" tIns="13335" rIns="0" bIns="0" rtlCol="0">
            <a:spAutoFit/>
          </a:bodyPr>
          <a:lstStyle/>
          <a:p>
            <a:pPr marL="12700">
              <a:lnSpc>
                <a:spcPct val="100000"/>
              </a:lnSpc>
              <a:spcBef>
                <a:spcPts val="105"/>
              </a:spcBef>
            </a:pPr>
            <a:r>
              <a:rPr lang="en-US" spc="-25" dirty="0"/>
              <a:t>Towards a neural network</a:t>
            </a:r>
            <a:endParaRPr dirty="0"/>
          </a:p>
        </p:txBody>
      </p:sp>
      <p:sp>
        <p:nvSpPr>
          <p:cNvPr id="3" name="object 3"/>
          <p:cNvSpPr txBox="1"/>
          <p:nvPr/>
        </p:nvSpPr>
        <p:spPr>
          <a:xfrm>
            <a:off x="707542" y="1444162"/>
            <a:ext cx="7979258" cy="3072444"/>
          </a:xfrm>
          <a:prstGeom prst="rect">
            <a:avLst/>
          </a:prstGeom>
        </p:spPr>
        <p:txBody>
          <a:bodyPr vert="horz" wrap="square" lIns="0" tIns="97155" rIns="0" bIns="0" rtlCol="0">
            <a:spAutoFit/>
          </a:bodyPr>
          <a:lstStyle/>
          <a:p>
            <a:pPr marL="241300" marR="80010" indent="-228600" algn="just">
              <a:lnSpc>
                <a:spcPct val="80000"/>
              </a:lnSpc>
              <a:spcBef>
                <a:spcPts val="765"/>
              </a:spcBef>
              <a:buFont typeface="Arial"/>
              <a:buChar char="•"/>
              <a:tabLst>
                <a:tab pos="241300" algn="l"/>
              </a:tabLst>
            </a:pPr>
            <a:r>
              <a:rPr lang="en-US" sz="2400" dirty="0"/>
              <a:t>For much of the preprocessing we will be able to use Librosa’s load() function</a:t>
            </a:r>
          </a:p>
          <a:p>
            <a:pPr marL="241300" marR="80010" indent="-228600" algn="just">
              <a:lnSpc>
                <a:spcPct val="80000"/>
              </a:lnSpc>
              <a:spcBef>
                <a:spcPts val="765"/>
              </a:spcBef>
              <a:buFont typeface="Arial"/>
              <a:buChar char="•"/>
              <a:tabLst>
                <a:tab pos="241300" algn="l"/>
              </a:tabLst>
            </a:pPr>
            <a:r>
              <a:rPr lang="en-US" sz="2400" dirty="0">
                <a:cs typeface="Calibri"/>
              </a:rPr>
              <a:t>Create a visual representation of each of the audio samples which will allow us to identify features for classification, using the same techniques used to classify images with high accuracy</a:t>
            </a:r>
          </a:p>
          <a:p>
            <a:pPr marL="241300" marR="80010" indent="-228600" algn="just">
              <a:lnSpc>
                <a:spcPct val="80000"/>
              </a:lnSpc>
              <a:spcBef>
                <a:spcPts val="765"/>
              </a:spcBef>
              <a:buFont typeface="Arial"/>
              <a:buChar char="•"/>
              <a:tabLst>
                <a:tab pos="241300" algn="l"/>
              </a:tabLst>
            </a:pPr>
            <a:r>
              <a:rPr lang="en-US" sz="2400" dirty="0">
                <a:cs typeface="Calibri"/>
              </a:rPr>
              <a:t>Images will be the MFCC of the signals</a:t>
            </a:r>
            <a:endParaRPr lang="he-IL" sz="2400" dirty="0">
              <a:cs typeface="Calibri"/>
            </a:endParaRPr>
          </a:p>
          <a:p>
            <a:pPr marL="241300" marR="80010" indent="-228600" algn="just">
              <a:lnSpc>
                <a:spcPct val="80000"/>
              </a:lnSpc>
              <a:spcBef>
                <a:spcPts val="765"/>
              </a:spcBef>
              <a:buFont typeface="Arial"/>
              <a:buChar char="•"/>
              <a:tabLst>
                <a:tab pos="241300" algn="l"/>
              </a:tabLst>
            </a:pPr>
            <a:r>
              <a:rPr lang="en-US" sz="2400" dirty="0"/>
              <a:t>Useful functions: </a:t>
            </a:r>
            <a:r>
              <a:rPr lang="en-US" sz="2400" dirty="0" err="1"/>
              <a:t>librosa.load</a:t>
            </a:r>
            <a:r>
              <a:rPr lang="en-US" sz="2400" dirty="0"/>
              <a:t>, </a:t>
            </a:r>
            <a:r>
              <a:rPr lang="en-US" sz="2400" dirty="0" err="1"/>
              <a:t>librosa.feature.mfcc</a:t>
            </a:r>
            <a:r>
              <a:rPr lang="en-US" sz="2400" dirty="0"/>
              <a:t>, </a:t>
            </a:r>
            <a:r>
              <a:rPr lang="en-US" sz="2400" dirty="0" err="1"/>
              <a:t>pd.DataFrame</a:t>
            </a:r>
            <a:endParaRPr lang="en-US" sz="2400" dirty="0">
              <a:cs typeface="Calibri"/>
            </a:endParaRPr>
          </a:p>
        </p:txBody>
      </p:sp>
      <p:pic>
        <p:nvPicPr>
          <p:cNvPr id="4" name="Picture 3" descr="A close up of a sign&#10;&#10;Description automatically generated">
            <a:extLst>
              <a:ext uri="{FF2B5EF4-FFF2-40B4-BE49-F238E27FC236}">
                <a16:creationId xmlns:a16="http://schemas.microsoft.com/office/drawing/2014/main" id="{3C4A722D-0E5E-9240-9353-891B97069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pic>
        <p:nvPicPr>
          <p:cNvPr id="5" name="Picture 4">
            <a:extLst>
              <a:ext uri="{FF2B5EF4-FFF2-40B4-BE49-F238E27FC236}">
                <a16:creationId xmlns:a16="http://schemas.microsoft.com/office/drawing/2014/main" id="{9E7C4AE0-4913-384A-A560-D750E46E33F4}"/>
              </a:ext>
            </a:extLst>
          </p:cNvPr>
          <p:cNvPicPr>
            <a:picLocks noChangeAspect="1"/>
          </p:cNvPicPr>
          <p:nvPr/>
        </p:nvPicPr>
        <p:blipFill>
          <a:blip r:embed="rId4"/>
          <a:stretch>
            <a:fillRect/>
          </a:stretch>
        </p:blipFill>
        <p:spPr>
          <a:xfrm>
            <a:off x="0" y="4553521"/>
            <a:ext cx="3865965" cy="2120208"/>
          </a:xfrm>
          <a:prstGeom prst="rect">
            <a:avLst/>
          </a:prstGeom>
        </p:spPr>
      </p:pic>
      <p:pic>
        <p:nvPicPr>
          <p:cNvPr id="6" name="Picture 5">
            <a:extLst>
              <a:ext uri="{FF2B5EF4-FFF2-40B4-BE49-F238E27FC236}">
                <a16:creationId xmlns:a16="http://schemas.microsoft.com/office/drawing/2014/main" id="{B3096622-13D6-7748-9AD3-D02C939D4C67}"/>
              </a:ext>
            </a:extLst>
          </p:cNvPr>
          <p:cNvPicPr>
            <a:picLocks noChangeAspect="1"/>
          </p:cNvPicPr>
          <p:nvPr/>
        </p:nvPicPr>
        <p:blipFill>
          <a:blip r:embed="rId5"/>
          <a:stretch>
            <a:fillRect/>
          </a:stretch>
        </p:blipFill>
        <p:spPr>
          <a:xfrm>
            <a:off x="3882952" y="4553521"/>
            <a:ext cx="3825590" cy="2120207"/>
          </a:xfrm>
          <a:prstGeom prst="rect">
            <a:avLst/>
          </a:prstGeom>
        </p:spPr>
      </p:pic>
    </p:spTree>
    <p:extLst>
      <p:ext uri="{BB962C8B-B14F-4D97-AF65-F5344CB8AC3E}">
        <p14:creationId xmlns:p14="http://schemas.microsoft.com/office/powerpoint/2010/main" val="104909338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7314565" cy="696595"/>
          </a:xfrm>
          <a:prstGeom prst="rect">
            <a:avLst/>
          </a:prstGeom>
        </p:spPr>
        <p:txBody>
          <a:bodyPr vert="horz" wrap="square" lIns="0" tIns="13335" rIns="0" bIns="0" rtlCol="0">
            <a:spAutoFit/>
          </a:bodyPr>
          <a:lstStyle/>
          <a:p>
            <a:pPr marL="12700">
              <a:lnSpc>
                <a:spcPct val="100000"/>
              </a:lnSpc>
              <a:spcBef>
                <a:spcPts val="105"/>
              </a:spcBef>
            </a:pPr>
            <a:r>
              <a:rPr lang="en-US" spc="-25" dirty="0"/>
              <a:t>Towards a neural network</a:t>
            </a:r>
            <a:endParaRPr dirty="0"/>
          </a:p>
        </p:txBody>
      </p:sp>
      <p:sp>
        <p:nvSpPr>
          <p:cNvPr id="3" name="object 3"/>
          <p:cNvSpPr txBox="1"/>
          <p:nvPr/>
        </p:nvSpPr>
        <p:spPr>
          <a:xfrm>
            <a:off x="533400" y="1444163"/>
            <a:ext cx="7445858" cy="5665975"/>
          </a:xfrm>
          <a:prstGeom prst="rect">
            <a:avLst/>
          </a:prstGeom>
        </p:spPr>
        <p:txBody>
          <a:bodyPr vert="horz" wrap="square" lIns="0" tIns="97155" rIns="0" bIns="0" rtlCol="0">
            <a:spAutoFit/>
          </a:bodyPr>
          <a:lstStyle/>
          <a:p>
            <a:pPr marL="241300" marR="80010" indent="-228600" algn="just">
              <a:lnSpc>
                <a:spcPct val="80000"/>
              </a:lnSpc>
              <a:spcBef>
                <a:spcPts val="765"/>
              </a:spcBef>
              <a:buFont typeface="Arial"/>
              <a:buChar char="•"/>
              <a:tabLst>
                <a:tab pos="241300" algn="l"/>
              </a:tabLst>
            </a:pPr>
            <a:r>
              <a:rPr lang="en-US" sz="2400" dirty="0">
                <a:cs typeface="Calibri"/>
              </a:rPr>
              <a:t>Converting the data and labels then splitting the dataset:</a:t>
            </a:r>
          </a:p>
          <a:p>
            <a:pPr marL="698500" marR="80010" lvl="1" indent="-228600" algn="just">
              <a:lnSpc>
                <a:spcPct val="80000"/>
              </a:lnSpc>
              <a:spcBef>
                <a:spcPts val="765"/>
              </a:spcBef>
              <a:buFont typeface="Arial"/>
              <a:buChar char="•"/>
              <a:tabLst>
                <a:tab pos="241300" algn="l"/>
              </a:tabLst>
            </a:pPr>
            <a:r>
              <a:rPr lang="en-US" sz="2400" dirty="0">
                <a:cs typeface="Calibri"/>
              </a:rPr>
              <a:t>Using a csv with filename&lt;-&gt;digit, load the files and compose an array of [[</a:t>
            </a:r>
            <a:r>
              <a:rPr lang="en-US" sz="2400" dirty="0" err="1">
                <a:cs typeface="Calibri"/>
              </a:rPr>
              <a:t>MFCC,digit</a:t>
            </a:r>
            <a:r>
              <a:rPr lang="en-US" sz="2400" dirty="0">
                <a:cs typeface="Calibri"/>
              </a:rPr>
              <a:t>] for file in files]</a:t>
            </a:r>
          </a:p>
          <a:p>
            <a:pPr marL="698500" marR="80010" lvl="1" indent="-228600" algn="just">
              <a:lnSpc>
                <a:spcPct val="80000"/>
              </a:lnSpc>
              <a:spcBef>
                <a:spcPts val="765"/>
              </a:spcBef>
              <a:buFont typeface="Arial"/>
              <a:buChar char="•"/>
              <a:tabLst>
                <a:tab pos="241300" algn="l"/>
              </a:tabLst>
            </a:pPr>
            <a:r>
              <a:rPr lang="en-US" sz="2400" dirty="0">
                <a:cs typeface="Calibri"/>
              </a:rPr>
              <a:t>Convert into a Panda </a:t>
            </a:r>
            <a:r>
              <a:rPr lang="en-US" sz="2400" dirty="0" err="1">
                <a:cs typeface="Calibri"/>
              </a:rPr>
              <a:t>dataframe</a:t>
            </a:r>
            <a:r>
              <a:rPr lang="en-US" sz="2400" dirty="0">
                <a:cs typeface="Calibri"/>
              </a:rPr>
              <a:t> </a:t>
            </a:r>
          </a:p>
          <a:p>
            <a:pPr marL="1155700" marR="80010" lvl="2" indent="-228600">
              <a:lnSpc>
                <a:spcPct val="80000"/>
              </a:lnSpc>
              <a:spcBef>
                <a:spcPts val="765"/>
              </a:spcBef>
              <a:buFont typeface="Arial"/>
              <a:buChar char="•"/>
              <a:tabLst>
                <a:tab pos="241300" algn="l"/>
              </a:tabLst>
            </a:pPr>
            <a:r>
              <a:rPr lang="en-US" sz="2400" dirty="0" err="1">
                <a:cs typeface="Calibri"/>
              </a:rPr>
              <a:t>features_df</a:t>
            </a:r>
            <a:r>
              <a:rPr lang="en-US" sz="2400" dirty="0">
                <a:cs typeface="Calibri"/>
              </a:rPr>
              <a:t> = </a:t>
            </a:r>
            <a:r>
              <a:rPr lang="en-US" sz="2400" dirty="0" err="1">
                <a:cs typeface="Calibri"/>
              </a:rPr>
              <a:t>pd.DataFrame</a:t>
            </a:r>
            <a:r>
              <a:rPr lang="en-US" sz="2400" dirty="0">
                <a:cs typeface="Calibri"/>
              </a:rPr>
              <a:t>(features, columns=['feature','</a:t>
            </a:r>
            <a:r>
              <a:rPr lang="en-US" sz="2400" dirty="0" err="1">
                <a:cs typeface="Calibri"/>
              </a:rPr>
              <a:t>class_label</a:t>
            </a:r>
            <a:r>
              <a:rPr lang="en-US" sz="2400" dirty="0">
                <a:cs typeface="Calibri"/>
              </a:rPr>
              <a:t>’])</a:t>
            </a:r>
          </a:p>
          <a:p>
            <a:pPr marL="698500" marR="80010" lvl="1" indent="-228600">
              <a:lnSpc>
                <a:spcPct val="80000"/>
              </a:lnSpc>
              <a:spcBef>
                <a:spcPts val="765"/>
              </a:spcBef>
              <a:buFont typeface="Arial"/>
              <a:buChar char="•"/>
              <a:tabLst>
                <a:tab pos="241300" algn="l"/>
              </a:tabLst>
            </a:pPr>
            <a:r>
              <a:rPr lang="en-US" sz="2400" dirty="0">
                <a:cs typeface="Calibri"/>
              </a:rPr>
              <a:t>Encode the classification labels</a:t>
            </a:r>
          </a:p>
          <a:p>
            <a:pPr marL="1155700" marR="80010" lvl="2" indent="-228600">
              <a:lnSpc>
                <a:spcPct val="80000"/>
              </a:lnSpc>
              <a:spcBef>
                <a:spcPts val="765"/>
              </a:spcBef>
              <a:buFont typeface="Arial"/>
              <a:buChar char="•"/>
              <a:tabLst>
                <a:tab pos="241300" algn="l"/>
              </a:tabLst>
            </a:pPr>
            <a:r>
              <a:rPr lang="en-US" sz="2400" dirty="0">
                <a:cs typeface="Calibri"/>
              </a:rPr>
              <a:t>from </a:t>
            </a:r>
            <a:r>
              <a:rPr lang="en-US" sz="2400" dirty="0" err="1">
                <a:cs typeface="Calibri"/>
              </a:rPr>
              <a:t>sklearn.preprocessing</a:t>
            </a:r>
            <a:r>
              <a:rPr lang="en-US" sz="2400" dirty="0">
                <a:cs typeface="Calibri"/>
              </a:rPr>
              <a:t> import </a:t>
            </a:r>
            <a:r>
              <a:rPr lang="en-US" sz="2400" dirty="0" err="1">
                <a:cs typeface="Calibri"/>
              </a:rPr>
              <a:t>LabelEncoder</a:t>
            </a:r>
            <a:endParaRPr lang="en-US" sz="2400" dirty="0">
              <a:cs typeface="Calibri"/>
            </a:endParaRPr>
          </a:p>
          <a:p>
            <a:pPr marL="1155700" marR="80010" lvl="2" indent="-228600">
              <a:lnSpc>
                <a:spcPct val="80000"/>
              </a:lnSpc>
              <a:spcBef>
                <a:spcPts val="765"/>
              </a:spcBef>
              <a:buFont typeface="Arial"/>
              <a:buChar char="•"/>
              <a:tabLst>
                <a:tab pos="241300" algn="l"/>
              </a:tabLst>
            </a:pPr>
            <a:r>
              <a:rPr lang="en-US" sz="2400" dirty="0">
                <a:cs typeface="Calibri"/>
              </a:rPr>
              <a:t>from </a:t>
            </a:r>
            <a:r>
              <a:rPr lang="en-US" sz="2400" dirty="0" err="1">
                <a:cs typeface="Calibri"/>
              </a:rPr>
              <a:t>keras.utils</a:t>
            </a:r>
            <a:r>
              <a:rPr lang="en-US" sz="2400" dirty="0">
                <a:cs typeface="Calibri"/>
              </a:rPr>
              <a:t> import </a:t>
            </a:r>
            <a:r>
              <a:rPr lang="en-US" sz="2400" dirty="0" err="1">
                <a:cs typeface="Calibri"/>
              </a:rPr>
              <a:t>to_categorical</a:t>
            </a:r>
            <a:endParaRPr lang="en-US" sz="2400" dirty="0">
              <a:cs typeface="Calibri"/>
            </a:endParaRPr>
          </a:p>
          <a:p>
            <a:pPr marL="1155700" marR="80010" lvl="2" indent="-228600">
              <a:lnSpc>
                <a:spcPct val="80000"/>
              </a:lnSpc>
              <a:spcBef>
                <a:spcPts val="765"/>
              </a:spcBef>
              <a:buFont typeface="Arial"/>
              <a:buChar char="•"/>
              <a:tabLst>
                <a:tab pos="241300" algn="l"/>
              </a:tabLst>
            </a:pPr>
            <a:r>
              <a:rPr lang="en-US" sz="2400" dirty="0">
                <a:cs typeface="Calibri"/>
              </a:rPr>
              <a:t>le = </a:t>
            </a:r>
            <a:r>
              <a:rPr lang="en-US" sz="2400" dirty="0" err="1">
                <a:cs typeface="Calibri"/>
              </a:rPr>
              <a:t>LabelEncoder</a:t>
            </a:r>
            <a:r>
              <a:rPr lang="en-US" sz="2400" dirty="0">
                <a:cs typeface="Calibri"/>
              </a:rPr>
              <a:t>()</a:t>
            </a:r>
          </a:p>
          <a:p>
            <a:pPr marL="1155700" marR="80010" lvl="2" indent="-228600">
              <a:lnSpc>
                <a:spcPct val="80000"/>
              </a:lnSpc>
              <a:spcBef>
                <a:spcPts val="765"/>
              </a:spcBef>
              <a:buFont typeface="Arial"/>
              <a:buChar char="•"/>
              <a:tabLst>
                <a:tab pos="241300" algn="l"/>
              </a:tabLst>
            </a:pPr>
            <a:r>
              <a:rPr lang="en-US" sz="2400" dirty="0" err="1">
                <a:cs typeface="Calibri"/>
              </a:rPr>
              <a:t>yy</a:t>
            </a:r>
            <a:r>
              <a:rPr lang="en-US" sz="2400" dirty="0">
                <a:cs typeface="Calibri"/>
              </a:rPr>
              <a:t> = </a:t>
            </a:r>
            <a:r>
              <a:rPr lang="en-US" sz="2400" dirty="0" err="1">
                <a:cs typeface="Calibri"/>
              </a:rPr>
              <a:t>to_categorical</a:t>
            </a:r>
            <a:r>
              <a:rPr lang="en-US" sz="2400" dirty="0">
                <a:cs typeface="Calibri"/>
              </a:rPr>
              <a:t>(</a:t>
            </a:r>
            <a:r>
              <a:rPr lang="en-US" sz="2400" dirty="0" err="1">
                <a:cs typeface="Calibri"/>
              </a:rPr>
              <a:t>le.fit_transform</a:t>
            </a:r>
            <a:r>
              <a:rPr lang="en-US" sz="2400" dirty="0">
                <a:cs typeface="Calibri"/>
              </a:rPr>
              <a:t>(y)) </a:t>
            </a:r>
          </a:p>
          <a:p>
            <a:pPr marL="1155700" marR="80010" lvl="2" indent="-228600">
              <a:lnSpc>
                <a:spcPct val="80000"/>
              </a:lnSpc>
              <a:spcBef>
                <a:spcPts val="765"/>
              </a:spcBef>
              <a:buFont typeface="Arial"/>
              <a:buChar char="•"/>
              <a:tabLst>
                <a:tab pos="241300" algn="l"/>
              </a:tabLst>
            </a:pPr>
            <a:r>
              <a:rPr lang="en-US" sz="2400" dirty="0" err="1">
                <a:cs typeface="Calibri"/>
              </a:rPr>
              <a:t>x_train</a:t>
            </a:r>
            <a:r>
              <a:rPr lang="en-US" sz="2400" dirty="0">
                <a:cs typeface="Calibri"/>
              </a:rPr>
              <a:t>, </a:t>
            </a:r>
            <a:r>
              <a:rPr lang="en-US" sz="2400" dirty="0" err="1">
                <a:cs typeface="Calibri"/>
              </a:rPr>
              <a:t>x_test</a:t>
            </a:r>
            <a:r>
              <a:rPr lang="en-US" sz="2400" dirty="0">
                <a:cs typeface="Calibri"/>
              </a:rPr>
              <a:t>, </a:t>
            </a:r>
            <a:r>
              <a:rPr lang="en-US" sz="2400" dirty="0" err="1">
                <a:cs typeface="Calibri"/>
              </a:rPr>
              <a:t>y_train</a:t>
            </a:r>
            <a:r>
              <a:rPr lang="en-US" sz="2400" dirty="0">
                <a:cs typeface="Calibri"/>
              </a:rPr>
              <a:t>, </a:t>
            </a:r>
            <a:r>
              <a:rPr lang="en-US" sz="2400" dirty="0" err="1">
                <a:cs typeface="Calibri"/>
              </a:rPr>
              <a:t>y_test</a:t>
            </a:r>
            <a:r>
              <a:rPr lang="en-US" sz="2400" dirty="0">
                <a:cs typeface="Calibri"/>
              </a:rPr>
              <a:t> = </a:t>
            </a:r>
            <a:r>
              <a:rPr lang="en-US" sz="2400" dirty="0" err="1">
                <a:cs typeface="Calibri"/>
              </a:rPr>
              <a:t>train_test_split</a:t>
            </a:r>
            <a:r>
              <a:rPr lang="en-US" sz="2400" dirty="0">
                <a:cs typeface="Calibri"/>
              </a:rPr>
              <a:t>(X, </a:t>
            </a:r>
            <a:r>
              <a:rPr lang="en-US" sz="2400" dirty="0" err="1">
                <a:cs typeface="Calibri"/>
              </a:rPr>
              <a:t>yy</a:t>
            </a:r>
            <a:r>
              <a:rPr lang="en-US" sz="2400" dirty="0">
                <a:cs typeface="Calibri"/>
              </a:rPr>
              <a:t>, </a:t>
            </a:r>
            <a:r>
              <a:rPr lang="en-US" sz="2400" dirty="0" err="1">
                <a:cs typeface="Calibri"/>
              </a:rPr>
              <a:t>test_size</a:t>
            </a:r>
            <a:r>
              <a:rPr lang="en-US" sz="2400" dirty="0">
                <a:cs typeface="Calibri"/>
              </a:rPr>
              <a:t>=0.2, </a:t>
            </a:r>
            <a:r>
              <a:rPr lang="en-US" sz="2400" dirty="0" err="1">
                <a:cs typeface="Calibri"/>
              </a:rPr>
              <a:t>random_state</a:t>
            </a:r>
            <a:r>
              <a:rPr lang="en-US" sz="2400" dirty="0">
                <a:cs typeface="Calibri"/>
              </a:rPr>
              <a:t> = 42)</a:t>
            </a:r>
          </a:p>
          <a:p>
            <a:pPr marL="1155700" marR="80010" lvl="2" indent="-228600">
              <a:lnSpc>
                <a:spcPct val="80000"/>
              </a:lnSpc>
              <a:spcBef>
                <a:spcPts val="765"/>
              </a:spcBef>
              <a:buFont typeface="Arial"/>
              <a:buChar char="•"/>
              <a:tabLst>
                <a:tab pos="241300" algn="l"/>
              </a:tabLst>
            </a:pPr>
            <a:endParaRPr lang="en-US" sz="2400" dirty="0">
              <a:cs typeface="Calibri"/>
            </a:endParaRPr>
          </a:p>
          <a:p>
            <a:pPr marL="12700" marR="80010" algn="just">
              <a:lnSpc>
                <a:spcPct val="80000"/>
              </a:lnSpc>
              <a:spcBef>
                <a:spcPts val="765"/>
              </a:spcBef>
              <a:tabLst>
                <a:tab pos="241300" algn="l"/>
              </a:tabLst>
            </a:pPr>
            <a:endParaRPr lang="en-US" sz="2400" dirty="0">
              <a:cs typeface="Calibri"/>
            </a:endParaRPr>
          </a:p>
        </p:txBody>
      </p:sp>
      <p:pic>
        <p:nvPicPr>
          <p:cNvPr id="4" name="Picture 3" descr="A close up of a sign&#10;&#10;Description automatically generated">
            <a:extLst>
              <a:ext uri="{FF2B5EF4-FFF2-40B4-BE49-F238E27FC236}">
                <a16:creationId xmlns:a16="http://schemas.microsoft.com/office/drawing/2014/main" id="{3C4A722D-0E5E-9240-9353-891B97069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extLst>
      <p:ext uri="{BB962C8B-B14F-4D97-AF65-F5344CB8AC3E}">
        <p14:creationId xmlns:p14="http://schemas.microsoft.com/office/powerpoint/2010/main" val="18833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7314565" cy="696595"/>
          </a:xfrm>
          <a:prstGeom prst="rect">
            <a:avLst/>
          </a:prstGeom>
        </p:spPr>
        <p:txBody>
          <a:bodyPr vert="horz" wrap="square" lIns="0" tIns="13335" rIns="0" bIns="0" rtlCol="0">
            <a:spAutoFit/>
          </a:bodyPr>
          <a:lstStyle/>
          <a:p>
            <a:pPr marL="12700">
              <a:lnSpc>
                <a:spcPct val="100000"/>
              </a:lnSpc>
              <a:spcBef>
                <a:spcPts val="105"/>
              </a:spcBef>
            </a:pPr>
            <a:r>
              <a:rPr lang="en-US" spc="-25" dirty="0"/>
              <a:t>Towards a neural network</a:t>
            </a:r>
            <a:endParaRPr dirty="0"/>
          </a:p>
        </p:txBody>
      </p:sp>
      <p:sp>
        <p:nvSpPr>
          <p:cNvPr id="3" name="object 3"/>
          <p:cNvSpPr txBox="1"/>
          <p:nvPr/>
        </p:nvSpPr>
        <p:spPr>
          <a:xfrm>
            <a:off x="533400" y="1444163"/>
            <a:ext cx="7445858" cy="998415"/>
          </a:xfrm>
          <a:prstGeom prst="rect">
            <a:avLst/>
          </a:prstGeom>
        </p:spPr>
        <p:txBody>
          <a:bodyPr vert="horz" wrap="square" lIns="0" tIns="97155" rIns="0" bIns="0" rtlCol="0">
            <a:spAutoFit/>
          </a:bodyPr>
          <a:lstStyle/>
          <a:p>
            <a:pPr marL="698500" marR="80010" lvl="1" indent="-228600">
              <a:lnSpc>
                <a:spcPct val="80000"/>
              </a:lnSpc>
              <a:spcBef>
                <a:spcPts val="765"/>
              </a:spcBef>
              <a:buFont typeface="Arial"/>
              <a:buChar char="•"/>
              <a:tabLst>
                <a:tab pos="241300" algn="l"/>
              </a:tabLst>
            </a:pPr>
            <a:r>
              <a:rPr lang="en-US" sz="3200" dirty="0">
                <a:cs typeface="Calibri"/>
              </a:rPr>
              <a:t>Normalization = make data lie on a scale</a:t>
            </a:r>
          </a:p>
          <a:p>
            <a:pPr marL="698500" marR="80010" lvl="1" indent="-228600">
              <a:lnSpc>
                <a:spcPct val="80000"/>
              </a:lnSpc>
              <a:spcBef>
                <a:spcPts val="765"/>
              </a:spcBef>
              <a:buFont typeface="Arial"/>
              <a:buChar char="•"/>
              <a:tabLst>
                <a:tab pos="241300" algn="l"/>
              </a:tabLst>
            </a:pPr>
            <a:r>
              <a:rPr lang="en-US" sz="3200" dirty="0">
                <a:cs typeface="Calibri"/>
              </a:rPr>
              <a:t>Consider using normalization to speed</a:t>
            </a:r>
          </a:p>
        </p:txBody>
      </p:sp>
      <p:pic>
        <p:nvPicPr>
          <p:cNvPr id="4" name="Picture 3" descr="A close up of a sign&#10;&#10;Description automatically generated">
            <a:extLst>
              <a:ext uri="{FF2B5EF4-FFF2-40B4-BE49-F238E27FC236}">
                <a16:creationId xmlns:a16="http://schemas.microsoft.com/office/drawing/2014/main" id="{3C4A722D-0E5E-9240-9353-891B97069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extLst>
      <p:ext uri="{BB962C8B-B14F-4D97-AF65-F5344CB8AC3E}">
        <p14:creationId xmlns:p14="http://schemas.microsoft.com/office/powerpoint/2010/main" val="40464636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457200"/>
            <a:ext cx="7314565" cy="696595"/>
          </a:xfrm>
          <a:prstGeom prst="rect">
            <a:avLst/>
          </a:prstGeom>
        </p:spPr>
        <p:txBody>
          <a:bodyPr vert="horz" wrap="square" lIns="0" tIns="13335" rIns="0" bIns="0" rtlCol="0">
            <a:spAutoFit/>
          </a:bodyPr>
          <a:lstStyle/>
          <a:p>
            <a:pPr marL="12700">
              <a:lnSpc>
                <a:spcPct val="100000"/>
              </a:lnSpc>
              <a:spcBef>
                <a:spcPts val="105"/>
              </a:spcBef>
            </a:pPr>
            <a:r>
              <a:rPr lang="en-US" spc="-25" dirty="0"/>
              <a:t>Towards a neural network</a:t>
            </a:r>
            <a:endParaRPr dirty="0"/>
          </a:p>
        </p:txBody>
      </p:sp>
      <p:sp>
        <p:nvSpPr>
          <p:cNvPr id="3" name="object 3"/>
          <p:cNvSpPr txBox="1"/>
          <p:nvPr/>
        </p:nvSpPr>
        <p:spPr>
          <a:xfrm>
            <a:off x="533400" y="1066800"/>
            <a:ext cx="7445858" cy="1147815"/>
          </a:xfrm>
          <a:prstGeom prst="rect">
            <a:avLst/>
          </a:prstGeom>
        </p:spPr>
        <p:txBody>
          <a:bodyPr vert="horz" wrap="square" lIns="0" tIns="97155" rIns="0" bIns="0" rtlCol="0">
            <a:spAutoFit/>
          </a:bodyPr>
          <a:lstStyle/>
          <a:p>
            <a:pPr marL="698500" marR="80010" lvl="1" indent="-228600">
              <a:lnSpc>
                <a:spcPct val="80000"/>
              </a:lnSpc>
              <a:spcBef>
                <a:spcPts val="765"/>
              </a:spcBef>
              <a:buFont typeface="Arial"/>
              <a:buChar char="•"/>
              <a:tabLst>
                <a:tab pos="241300" algn="l"/>
              </a:tabLst>
            </a:pPr>
            <a:r>
              <a:rPr lang="en-US" sz="2000" dirty="0">
                <a:cs typeface="Calibri"/>
              </a:rPr>
              <a:t>We are going to use CNN</a:t>
            </a:r>
          </a:p>
          <a:p>
            <a:pPr marL="698500" marR="80010" lvl="1" indent="-228600">
              <a:lnSpc>
                <a:spcPct val="80000"/>
              </a:lnSpc>
              <a:spcBef>
                <a:spcPts val="765"/>
              </a:spcBef>
              <a:buFont typeface="Arial"/>
              <a:buChar char="•"/>
              <a:tabLst>
                <a:tab pos="241300" algn="l"/>
              </a:tabLst>
            </a:pPr>
            <a:endParaRPr lang="en-US" sz="2400" dirty="0">
              <a:cs typeface="Calibri"/>
            </a:endParaRPr>
          </a:p>
          <a:p>
            <a:pPr marL="12700" marR="80010" algn="just">
              <a:lnSpc>
                <a:spcPct val="80000"/>
              </a:lnSpc>
              <a:spcBef>
                <a:spcPts val="765"/>
              </a:spcBef>
              <a:tabLst>
                <a:tab pos="241300" algn="l"/>
              </a:tabLst>
            </a:pPr>
            <a:endParaRPr lang="en-US" sz="2400" dirty="0">
              <a:cs typeface="Calibri"/>
            </a:endParaRPr>
          </a:p>
        </p:txBody>
      </p:sp>
      <p:pic>
        <p:nvPicPr>
          <p:cNvPr id="4" name="Picture 3" descr="A close up of a sign&#10;&#10;Description automatically generated">
            <a:extLst>
              <a:ext uri="{FF2B5EF4-FFF2-40B4-BE49-F238E27FC236}">
                <a16:creationId xmlns:a16="http://schemas.microsoft.com/office/drawing/2014/main" id="{3C4A722D-0E5E-9240-9353-891B970697A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
        <p:nvSpPr>
          <p:cNvPr id="8" name="TextBox 7">
            <a:extLst>
              <a:ext uri="{FF2B5EF4-FFF2-40B4-BE49-F238E27FC236}">
                <a16:creationId xmlns:a16="http://schemas.microsoft.com/office/drawing/2014/main" id="{BA3018BB-639E-5742-8861-F11E5DE709B1}"/>
              </a:ext>
            </a:extLst>
          </p:cNvPr>
          <p:cNvSpPr txBox="1"/>
          <p:nvPr/>
        </p:nvSpPr>
        <p:spPr>
          <a:xfrm>
            <a:off x="152400" y="1371600"/>
            <a:ext cx="9662275" cy="5509200"/>
          </a:xfrm>
          <a:prstGeom prst="rect">
            <a:avLst/>
          </a:prstGeom>
          <a:noFill/>
        </p:spPr>
        <p:txBody>
          <a:bodyPr wrap="square" rtlCol="0">
            <a:spAutoFit/>
          </a:bodyPr>
          <a:lstStyle/>
          <a:p>
            <a:r>
              <a:rPr lang="en-US" sz="1600" dirty="0"/>
              <a:t>model = Sequential()</a:t>
            </a:r>
          </a:p>
          <a:p>
            <a:r>
              <a:rPr lang="en-US" sz="1600" dirty="0" err="1"/>
              <a:t>model.add</a:t>
            </a:r>
            <a:r>
              <a:rPr lang="en-US" sz="1600" dirty="0"/>
              <a:t>(Conv2D(filters=16, </a:t>
            </a:r>
            <a:r>
              <a:rPr lang="en-US" sz="1600" dirty="0" err="1"/>
              <a:t>kernel_size</a:t>
            </a:r>
            <a:r>
              <a:rPr lang="en-US" sz="1600" dirty="0"/>
              <a:t>=2, </a:t>
            </a:r>
            <a:r>
              <a:rPr lang="en-US" sz="1600" dirty="0" err="1"/>
              <a:t>input_shape</a:t>
            </a:r>
            <a:r>
              <a:rPr lang="en-US" sz="1600" dirty="0"/>
              <a:t>=(</a:t>
            </a:r>
            <a:r>
              <a:rPr lang="en-US" sz="1600" dirty="0" err="1"/>
              <a:t>num_rows</a:t>
            </a:r>
            <a:r>
              <a:rPr lang="en-US" sz="1600" dirty="0"/>
              <a:t>, </a:t>
            </a:r>
            <a:r>
              <a:rPr lang="en-US" sz="1600" dirty="0" err="1"/>
              <a:t>num_columns</a:t>
            </a:r>
            <a:r>
              <a:rPr lang="en-US" sz="1600" dirty="0"/>
              <a:t>, </a:t>
            </a:r>
            <a:r>
              <a:rPr lang="en-US" sz="1600" dirty="0" err="1"/>
              <a:t>num_channels</a:t>
            </a:r>
            <a:r>
              <a:rPr lang="en-US" sz="1600" dirty="0"/>
              <a:t>), activation='</a:t>
            </a:r>
            <a:r>
              <a:rPr lang="en-US" sz="1600" dirty="0" err="1"/>
              <a:t>relu</a:t>
            </a:r>
            <a:r>
              <a:rPr lang="en-US" sz="1600" dirty="0"/>
              <a:t>'))</a:t>
            </a:r>
          </a:p>
          <a:p>
            <a:r>
              <a:rPr lang="en-US" sz="1600" dirty="0" err="1"/>
              <a:t>model.add</a:t>
            </a:r>
            <a:r>
              <a:rPr lang="en-US" sz="1600" dirty="0"/>
              <a:t>(MaxPooling2D(</a:t>
            </a:r>
            <a:r>
              <a:rPr lang="en-US" sz="1600" dirty="0" err="1"/>
              <a:t>pool_size</a:t>
            </a:r>
            <a:r>
              <a:rPr lang="en-US" sz="1600" dirty="0"/>
              <a:t>=2))</a:t>
            </a:r>
          </a:p>
          <a:p>
            <a:r>
              <a:rPr lang="en-US" sz="1600" dirty="0" err="1"/>
              <a:t>model.add</a:t>
            </a:r>
            <a:r>
              <a:rPr lang="en-US" sz="1600" dirty="0"/>
              <a:t>(Dropout(0.2))</a:t>
            </a:r>
          </a:p>
          <a:p>
            <a:endParaRPr lang="en-US" sz="1600" dirty="0"/>
          </a:p>
          <a:p>
            <a:r>
              <a:rPr lang="en-US" sz="1600" dirty="0" err="1"/>
              <a:t>model.add</a:t>
            </a:r>
            <a:r>
              <a:rPr lang="en-US" sz="1600" dirty="0"/>
              <a:t>(Conv2D(filters=32, </a:t>
            </a:r>
            <a:r>
              <a:rPr lang="en-US" sz="1600" dirty="0" err="1"/>
              <a:t>kernel_size</a:t>
            </a:r>
            <a:r>
              <a:rPr lang="en-US" sz="1600" dirty="0"/>
              <a:t>=2, activation='</a:t>
            </a:r>
            <a:r>
              <a:rPr lang="en-US" sz="1600" dirty="0" err="1"/>
              <a:t>relu</a:t>
            </a:r>
            <a:r>
              <a:rPr lang="en-US" sz="1600" dirty="0"/>
              <a:t>'))</a:t>
            </a:r>
          </a:p>
          <a:p>
            <a:r>
              <a:rPr lang="en-US" sz="1600" dirty="0" err="1"/>
              <a:t>model.add</a:t>
            </a:r>
            <a:r>
              <a:rPr lang="en-US" sz="1600" dirty="0"/>
              <a:t>(MaxPooling2D(</a:t>
            </a:r>
            <a:r>
              <a:rPr lang="en-US" sz="1600" dirty="0" err="1"/>
              <a:t>pool_size</a:t>
            </a:r>
            <a:r>
              <a:rPr lang="en-US" sz="1600" dirty="0"/>
              <a:t>=2))</a:t>
            </a:r>
          </a:p>
          <a:p>
            <a:r>
              <a:rPr lang="en-US" sz="1600" dirty="0" err="1"/>
              <a:t>model.add</a:t>
            </a:r>
            <a:r>
              <a:rPr lang="en-US" sz="1600" dirty="0"/>
              <a:t>(Dropout(0.2))</a:t>
            </a:r>
          </a:p>
          <a:p>
            <a:endParaRPr lang="en-US" sz="1600" dirty="0"/>
          </a:p>
          <a:p>
            <a:r>
              <a:rPr lang="en-US" sz="1600" dirty="0" err="1"/>
              <a:t>model.add</a:t>
            </a:r>
            <a:r>
              <a:rPr lang="en-US" sz="1600" dirty="0"/>
              <a:t>(Conv2D(filters=64, </a:t>
            </a:r>
            <a:r>
              <a:rPr lang="en-US" sz="1600" dirty="0" err="1"/>
              <a:t>kernel_size</a:t>
            </a:r>
            <a:r>
              <a:rPr lang="en-US" sz="1600" dirty="0"/>
              <a:t>=2, activation='</a:t>
            </a:r>
            <a:r>
              <a:rPr lang="en-US" sz="1600" dirty="0" err="1"/>
              <a:t>relu</a:t>
            </a:r>
            <a:r>
              <a:rPr lang="en-US" sz="1600" dirty="0"/>
              <a:t>'))</a:t>
            </a:r>
          </a:p>
          <a:p>
            <a:r>
              <a:rPr lang="en-US" sz="1600" dirty="0" err="1"/>
              <a:t>model.add</a:t>
            </a:r>
            <a:r>
              <a:rPr lang="en-US" sz="1600" dirty="0"/>
              <a:t>(MaxPooling2D(</a:t>
            </a:r>
            <a:r>
              <a:rPr lang="en-US" sz="1600" dirty="0" err="1"/>
              <a:t>pool_size</a:t>
            </a:r>
            <a:r>
              <a:rPr lang="en-US" sz="1600" dirty="0"/>
              <a:t>=2))</a:t>
            </a:r>
          </a:p>
          <a:p>
            <a:r>
              <a:rPr lang="en-US" sz="1600" dirty="0" err="1"/>
              <a:t>model.add</a:t>
            </a:r>
            <a:r>
              <a:rPr lang="en-US" sz="1600" dirty="0"/>
              <a:t>(Dropout(0.2))</a:t>
            </a:r>
          </a:p>
          <a:p>
            <a:endParaRPr lang="en-US" sz="1600" dirty="0"/>
          </a:p>
          <a:p>
            <a:r>
              <a:rPr lang="en-US" sz="1600" dirty="0" err="1"/>
              <a:t>model.add</a:t>
            </a:r>
            <a:r>
              <a:rPr lang="en-US" sz="1600" dirty="0"/>
              <a:t>(Conv2D(filters=128, </a:t>
            </a:r>
            <a:r>
              <a:rPr lang="en-US" sz="1600" dirty="0" err="1"/>
              <a:t>kernel_size</a:t>
            </a:r>
            <a:r>
              <a:rPr lang="en-US" sz="1600" dirty="0"/>
              <a:t>=2, activation='</a:t>
            </a:r>
            <a:r>
              <a:rPr lang="en-US" sz="1600" dirty="0" err="1"/>
              <a:t>relu</a:t>
            </a:r>
            <a:r>
              <a:rPr lang="en-US" sz="1600" dirty="0"/>
              <a:t>'))</a:t>
            </a:r>
          </a:p>
          <a:p>
            <a:r>
              <a:rPr lang="en-US" sz="1600" dirty="0" err="1"/>
              <a:t>model.add</a:t>
            </a:r>
            <a:r>
              <a:rPr lang="en-US" sz="1600" dirty="0"/>
              <a:t>(MaxPooling2D(</a:t>
            </a:r>
            <a:r>
              <a:rPr lang="en-US" sz="1600" dirty="0" err="1"/>
              <a:t>pool_size</a:t>
            </a:r>
            <a:r>
              <a:rPr lang="en-US" sz="1600" dirty="0"/>
              <a:t>=2))</a:t>
            </a:r>
          </a:p>
          <a:p>
            <a:r>
              <a:rPr lang="en-US" sz="1600" dirty="0" err="1"/>
              <a:t>model.add</a:t>
            </a:r>
            <a:r>
              <a:rPr lang="en-US" sz="1600" dirty="0"/>
              <a:t>(Dropout(0.2))</a:t>
            </a:r>
          </a:p>
          <a:p>
            <a:r>
              <a:rPr lang="en-US" sz="1600" dirty="0" err="1"/>
              <a:t>model.add</a:t>
            </a:r>
            <a:r>
              <a:rPr lang="en-US" sz="1600" dirty="0"/>
              <a:t>(GlobalAveragePooling2D())</a:t>
            </a:r>
          </a:p>
          <a:p>
            <a:endParaRPr lang="en-US" sz="1600" dirty="0"/>
          </a:p>
          <a:p>
            <a:r>
              <a:rPr lang="en-US" sz="1600" dirty="0" err="1"/>
              <a:t>model.add</a:t>
            </a:r>
            <a:r>
              <a:rPr lang="en-US" sz="1600" dirty="0"/>
              <a:t>(Dense(</a:t>
            </a:r>
            <a:r>
              <a:rPr lang="en-US" sz="1600" dirty="0" err="1"/>
              <a:t>num_labels</a:t>
            </a:r>
            <a:r>
              <a:rPr lang="en-US" sz="1600" dirty="0"/>
              <a:t>, activation='</a:t>
            </a:r>
            <a:r>
              <a:rPr lang="en-US" sz="1600" dirty="0" err="1"/>
              <a:t>softmax</a:t>
            </a:r>
            <a:r>
              <a:rPr lang="en-US" sz="1600" dirty="0"/>
              <a:t>’))</a:t>
            </a:r>
          </a:p>
          <a:p>
            <a:endParaRPr lang="en-US" sz="1600" dirty="0"/>
          </a:p>
          <a:p>
            <a:r>
              <a:rPr lang="en-US" sz="1600" dirty="0" err="1"/>
              <a:t>model.compile</a:t>
            </a:r>
            <a:r>
              <a:rPr lang="en-US" sz="1600" dirty="0"/>
              <a:t>(loss='</a:t>
            </a:r>
            <a:r>
              <a:rPr lang="en-US" sz="1600" dirty="0" err="1"/>
              <a:t>categorical_crossentropy</a:t>
            </a:r>
            <a:r>
              <a:rPr lang="en-US" sz="1600" dirty="0"/>
              <a:t>', metrics=['accuracy'], optimizer='</a:t>
            </a:r>
            <a:r>
              <a:rPr lang="en-US" sz="1600" dirty="0" err="1"/>
              <a:t>adam</a:t>
            </a:r>
            <a:r>
              <a:rPr lang="en-US" sz="1600" dirty="0"/>
              <a:t>')</a:t>
            </a:r>
          </a:p>
        </p:txBody>
      </p:sp>
    </p:spTree>
    <p:extLst>
      <p:ext uri="{BB962C8B-B14F-4D97-AF65-F5344CB8AC3E}">
        <p14:creationId xmlns:p14="http://schemas.microsoft.com/office/powerpoint/2010/main" val="20703532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ctrTitle"/>
          </p:nvPr>
        </p:nvSpPr>
        <p:spPr>
          <a:prstGeom prst="rect">
            <a:avLst/>
          </a:prstGeom>
        </p:spPr>
        <p:txBody>
          <a:bodyPr vert="horz" wrap="square" lIns="0" tIns="1051483" rIns="0" bIns="0" rtlCol="0">
            <a:spAutoFit/>
          </a:bodyPr>
          <a:lstStyle/>
          <a:p>
            <a:pPr marL="84455" marR="5080">
              <a:lnSpc>
                <a:spcPct val="100000"/>
              </a:lnSpc>
              <a:spcBef>
                <a:spcPts val="100"/>
              </a:spcBef>
            </a:pPr>
            <a:r>
              <a:rPr spc="-10" dirty="0"/>
              <a:t>“Now </a:t>
            </a:r>
            <a:r>
              <a:rPr dirty="0"/>
              <a:t>this is </a:t>
            </a:r>
            <a:r>
              <a:rPr spc="-5" dirty="0"/>
              <a:t>not </a:t>
            </a:r>
            <a:r>
              <a:rPr dirty="0"/>
              <a:t>the end. It is </a:t>
            </a:r>
            <a:r>
              <a:rPr spc="-10" dirty="0"/>
              <a:t>not even </a:t>
            </a:r>
            <a:r>
              <a:rPr dirty="0"/>
              <a:t>the </a:t>
            </a:r>
            <a:r>
              <a:rPr spc="-5" dirty="0"/>
              <a:t>beginning </a:t>
            </a:r>
            <a:r>
              <a:rPr spc="-10" dirty="0"/>
              <a:t>of </a:t>
            </a:r>
            <a:r>
              <a:rPr dirty="0"/>
              <a:t>the  end. But it is, </a:t>
            </a:r>
            <a:r>
              <a:rPr spc="-5" dirty="0"/>
              <a:t>perhaps, </a:t>
            </a:r>
            <a:r>
              <a:rPr dirty="0"/>
              <a:t>the end </a:t>
            </a:r>
            <a:r>
              <a:rPr spc="-5" dirty="0"/>
              <a:t>of </a:t>
            </a:r>
            <a:r>
              <a:rPr dirty="0"/>
              <a:t>the</a:t>
            </a:r>
            <a:r>
              <a:rPr spc="-75" dirty="0"/>
              <a:t> </a:t>
            </a:r>
            <a:r>
              <a:rPr spc="-25" dirty="0"/>
              <a:t>beginning.”</a:t>
            </a:r>
          </a:p>
        </p:txBody>
      </p:sp>
      <p:sp>
        <p:nvSpPr>
          <p:cNvPr id="3" name="object 3"/>
          <p:cNvSpPr txBox="1"/>
          <p:nvPr/>
        </p:nvSpPr>
        <p:spPr>
          <a:xfrm>
            <a:off x="6778879" y="3714750"/>
            <a:ext cx="1804670" cy="299720"/>
          </a:xfrm>
          <a:prstGeom prst="rect">
            <a:avLst/>
          </a:prstGeom>
        </p:spPr>
        <p:txBody>
          <a:bodyPr vert="horz" wrap="square" lIns="0" tIns="12700" rIns="0" bIns="0" rtlCol="0">
            <a:spAutoFit/>
          </a:bodyPr>
          <a:lstStyle/>
          <a:p>
            <a:pPr marL="12700">
              <a:lnSpc>
                <a:spcPct val="100000"/>
              </a:lnSpc>
              <a:spcBef>
                <a:spcPts val="100"/>
              </a:spcBef>
            </a:pPr>
            <a:r>
              <a:rPr sz="1800" spc="-10" dirty="0">
                <a:latin typeface="Calibri"/>
                <a:cs typeface="Calibri"/>
              </a:rPr>
              <a:t>--Winston</a:t>
            </a:r>
            <a:r>
              <a:rPr sz="1800" spc="-45" dirty="0">
                <a:latin typeface="Calibri"/>
                <a:cs typeface="Calibri"/>
              </a:rPr>
              <a:t> </a:t>
            </a:r>
            <a:r>
              <a:rPr sz="1800" spc="-10" dirty="0">
                <a:latin typeface="Calibri"/>
                <a:cs typeface="Calibri"/>
              </a:rPr>
              <a:t>Churchill</a:t>
            </a:r>
            <a:endParaRPr sz="1800">
              <a:latin typeface="Calibri"/>
              <a:cs typeface="Calibri"/>
            </a:endParaRPr>
          </a:p>
        </p:txBody>
      </p:sp>
      <p:pic>
        <p:nvPicPr>
          <p:cNvPr id="4" name="Picture 3" descr="A close up of a sign&#10;&#10;Description automatically generated">
            <a:extLst>
              <a:ext uri="{FF2B5EF4-FFF2-40B4-BE49-F238E27FC236}">
                <a16:creationId xmlns:a16="http://schemas.microsoft.com/office/drawing/2014/main" id="{ACBEB780-04EF-6942-BA0D-32A011B3E8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04405" y="5644897"/>
            <a:ext cx="1435458" cy="121310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5553710" cy="696595"/>
          </a:xfrm>
          <a:prstGeom prst="rect">
            <a:avLst/>
          </a:prstGeom>
        </p:spPr>
        <p:txBody>
          <a:bodyPr vert="horz" wrap="square" lIns="0" tIns="13335" rIns="0" bIns="0" rtlCol="0">
            <a:spAutoFit/>
          </a:bodyPr>
          <a:lstStyle/>
          <a:p>
            <a:pPr marL="12700">
              <a:lnSpc>
                <a:spcPct val="100000"/>
              </a:lnSpc>
              <a:spcBef>
                <a:spcPts val="105"/>
              </a:spcBef>
            </a:pPr>
            <a:r>
              <a:rPr spc="-5" dirty="0"/>
              <a:t>Artificial </a:t>
            </a:r>
            <a:r>
              <a:rPr spc="-15" dirty="0"/>
              <a:t>Neural</a:t>
            </a:r>
            <a:r>
              <a:rPr spc="-40" dirty="0"/>
              <a:t> </a:t>
            </a:r>
            <a:r>
              <a:rPr spc="-15" dirty="0"/>
              <a:t>Network</a:t>
            </a:r>
          </a:p>
        </p:txBody>
      </p:sp>
      <p:sp>
        <p:nvSpPr>
          <p:cNvPr id="3" name="object 3"/>
          <p:cNvSpPr/>
          <p:nvPr/>
        </p:nvSpPr>
        <p:spPr>
          <a:xfrm>
            <a:off x="1143000" y="1316514"/>
            <a:ext cx="3214068" cy="3838117"/>
          </a:xfrm>
          <a:prstGeom prst="rect">
            <a:avLst/>
          </a:prstGeom>
          <a:blipFill>
            <a:blip r:embed="rId3" cstate="print"/>
            <a:stretch>
              <a:fillRect/>
            </a:stretch>
          </a:blipFill>
        </p:spPr>
        <p:txBody>
          <a:bodyPr wrap="square" lIns="0" tIns="0" rIns="0" bIns="0" rtlCol="0"/>
          <a:lstStyle/>
          <a:p>
            <a:pPr marL="0" algn="r" defTabSz="914400" rtl="1" eaLnBrk="1" latinLnBrk="0" hangingPunct="1"/>
            <a:endParaRPr dirty="0"/>
          </a:p>
        </p:txBody>
      </p:sp>
      <p:sp>
        <p:nvSpPr>
          <p:cNvPr id="4" name="object 4"/>
          <p:cNvSpPr txBox="1"/>
          <p:nvPr/>
        </p:nvSpPr>
        <p:spPr>
          <a:xfrm>
            <a:off x="5371846" y="2200783"/>
            <a:ext cx="2829560" cy="3644587"/>
          </a:xfrm>
          <a:prstGeom prst="rect">
            <a:avLst/>
          </a:prstGeom>
        </p:spPr>
        <p:txBody>
          <a:bodyPr vert="horz" wrap="square" lIns="0" tIns="12700" rIns="0" bIns="0" rtlCol="0">
            <a:spAutoFit/>
          </a:bodyPr>
          <a:lstStyle/>
          <a:p>
            <a:pPr marL="469900" indent="-457200">
              <a:spcBef>
                <a:spcPts val="100"/>
              </a:spcBef>
              <a:buFontTx/>
              <a:buAutoNum type="arabicPeriod"/>
              <a:tabLst>
                <a:tab pos="469265" algn="l"/>
                <a:tab pos="469900" algn="l"/>
              </a:tabLst>
            </a:pPr>
            <a:r>
              <a:rPr lang="en-US" sz="2400" spc="-5" dirty="0">
                <a:cs typeface="Calibri"/>
              </a:rPr>
              <a:t>Learning</a:t>
            </a:r>
            <a:r>
              <a:rPr lang="en-US" sz="2400" spc="-65" dirty="0">
                <a:cs typeface="Calibri"/>
              </a:rPr>
              <a:t> </a:t>
            </a:r>
            <a:r>
              <a:rPr lang="en-US" sz="2400" spc="-5" dirty="0">
                <a:cs typeface="Calibri"/>
              </a:rPr>
              <a:t>algorithm</a:t>
            </a:r>
          </a:p>
          <a:p>
            <a:pPr marL="469900" indent="-457200">
              <a:spcBef>
                <a:spcPts val="100"/>
              </a:spcBef>
              <a:buFontTx/>
              <a:buAutoNum type="arabicPeriod"/>
              <a:tabLst>
                <a:tab pos="469265" algn="l"/>
                <a:tab pos="469900" algn="l"/>
              </a:tabLst>
            </a:pPr>
            <a:r>
              <a:rPr lang="he-IL" sz="2400" spc="-10" dirty="0" err="1">
                <a:cs typeface="Calibri"/>
              </a:rPr>
              <a:t>N</a:t>
            </a:r>
            <a:r>
              <a:rPr lang="en-US" sz="2400" spc="-10" dirty="0" err="1">
                <a:cs typeface="Calibri"/>
              </a:rPr>
              <a:t>eurons</a:t>
            </a:r>
            <a:endParaRPr lang="en-US" sz="2400" spc="-10" dirty="0">
              <a:cs typeface="Calibri"/>
            </a:endParaRPr>
          </a:p>
          <a:p>
            <a:pPr marL="469900" indent="-457200">
              <a:spcBef>
                <a:spcPts val="100"/>
              </a:spcBef>
              <a:buFontTx/>
              <a:buAutoNum type="arabicPeriod"/>
              <a:tabLst>
                <a:tab pos="469265" algn="l"/>
                <a:tab pos="469900" algn="l"/>
              </a:tabLst>
            </a:pPr>
            <a:r>
              <a:rPr lang="en-US" sz="2400" spc="-10" dirty="0">
                <a:cs typeface="Calibri"/>
              </a:rPr>
              <a:t>Cost</a:t>
            </a:r>
            <a:r>
              <a:rPr lang="en-US" sz="2400" spc="-40" dirty="0">
                <a:cs typeface="Calibri"/>
              </a:rPr>
              <a:t> </a:t>
            </a:r>
            <a:r>
              <a:rPr lang="en-US" sz="2400" spc="-5" dirty="0">
                <a:cs typeface="Calibri"/>
              </a:rPr>
              <a:t>function</a:t>
            </a:r>
            <a:endParaRPr lang="he-IL" sz="2400" spc="-10" dirty="0">
              <a:latin typeface="Calibri"/>
              <a:cs typeface="Calibri"/>
            </a:endParaRPr>
          </a:p>
          <a:p>
            <a:pPr marL="469900" indent="-457200">
              <a:lnSpc>
                <a:spcPct val="100000"/>
              </a:lnSpc>
              <a:spcBef>
                <a:spcPts val="100"/>
              </a:spcBef>
              <a:buAutoNum type="arabicPeriod"/>
              <a:tabLst>
                <a:tab pos="469265" algn="l"/>
                <a:tab pos="469900" algn="l"/>
              </a:tabLst>
            </a:pPr>
            <a:r>
              <a:rPr sz="2400" spc="-10" dirty="0">
                <a:latin typeface="Calibri"/>
                <a:cs typeface="Calibri"/>
              </a:rPr>
              <a:t>Activation</a:t>
            </a:r>
            <a:r>
              <a:rPr sz="2400" spc="-85" dirty="0">
                <a:latin typeface="Calibri"/>
                <a:cs typeface="Calibri"/>
              </a:rPr>
              <a:t> </a:t>
            </a:r>
            <a:r>
              <a:rPr sz="2400" spc="-5" dirty="0">
                <a:latin typeface="Calibri"/>
                <a:cs typeface="Calibri"/>
              </a:rPr>
              <a:t>function</a:t>
            </a:r>
            <a:endParaRPr sz="2400" dirty="0">
              <a:latin typeface="Calibri"/>
              <a:cs typeface="Calibri"/>
            </a:endParaRPr>
          </a:p>
          <a:p>
            <a:pPr marL="469900" indent="-457200">
              <a:lnSpc>
                <a:spcPct val="100000"/>
              </a:lnSpc>
              <a:buAutoNum type="arabicPeriod"/>
              <a:tabLst>
                <a:tab pos="469265" algn="l"/>
                <a:tab pos="469900" algn="l"/>
              </a:tabLst>
            </a:pPr>
            <a:r>
              <a:rPr sz="2400" spc="-20" dirty="0">
                <a:latin typeface="Calibri"/>
                <a:cs typeface="Calibri"/>
              </a:rPr>
              <a:t>Weights</a:t>
            </a:r>
            <a:endParaRPr sz="2400" dirty="0">
              <a:latin typeface="Calibri"/>
              <a:cs typeface="Calibri"/>
            </a:endParaRPr>
          </a:p>
          <a:p>
            <a:pPr marL="469900" indent="-457200">
              <a:lnSpc>
                <a:spcPct val="100000"/>
              </a:lnSpc>
              <a:buAutoNum type="arabicPeriod"/>
              <a:tabLst>
                <a:tab pos="469265" algn="l"/>
                <a:tab pos="469900" algn="l"/>
              </a:tabLst>
            </a:pPr>
            <a:r>
              <a:rPr lang="he-IL" sz="2400" spc="-5" dirty="0" err="1">
                <a:latin typeface="Calibri"/>
                <a:cs typeface="Calibri"/>
              </a:rPr>
              <a:t>M</a:t>
            </a:r>
            <a:r>
              <a:rPr lang="en-US" sz="2400" spc="-5" dirty="0" err="1">
                <a:latin typeface="Calibri"/>
                <a:cs typeface="Calibri"/>
              </a:rPr>
              <a:t>odels</a:t>
            </a:r>
            <a:endParaRPr sz="2400" dirty="0">
              <a:latin typeface="Calibri"/>
              <a:cs typeface="Calibri"/>
            </a:endParaRPr>
          </a:p>
          <a:p>
            <a:pPr>
              <a:lnSpc>
                <a:spcPct val="100000"/>
              </a:lnSpc>
            </a:pPr>
            <a:endParaRPr sz="2400" dirty="0">
              <a:latin typeface="Times New Roman"/>
              <a:cs typeface="Times New Roman"/>
            </a:endParaRPr>
          </a:p>
          <a:p>
            <a:pPr>
              <a:lnSpc>
                <a:spcPct val="100000"/>
              </a:lnSpc>
              <a:spcBef>
                <a:spcPts val="25"/>
              </a:spcBef>
            </a:pPr>
            <a:endParaRPr sz="3350" dirty="0">
              <a:latin typeface="Times New Roman"/>
              <a:cs typeface="Times New Roman"/>
            </a:endParaRPr>
          </a:p>
          <a:p>
            <a:pPr marL="521970">
              <a:lnSpc>
                <a:spcPct val="100000"/>
              </a:lnSpc>
            </a:pPr>
            <a:r>
              <a:rPr sz="3200" u="heavy" spc="-15" dirty="0">
                <a:solidFill>
                  <a:srgbClr val="0462C1"/>
                </a:solidFill>
                <a:uFill>
                  <a:solidFill>
                    <a:srgbClr val="0462C1"/>
                  </a:solidFill>
                </a:uFill>
                <a:latin typeface="Calibri"/>
                <a:cs typeface="Calibri"/>
                <a:hlinkClick r:id="rId4"/>
              </a:rPr>
              <a:t>Live </a:t>
            </a:r>
            <a:r>
              <a:rPr sz="3200" u="heavy" spc="-5" dirty="0">
                <a:solidFill>
                  <a:srgbClr val="0462C1"/>
                </a:solidFill>
                <a:uFill>
                  <a:solidFill>
                    <a:srgbClr val="0462C1"/>
                  </a:solidFill>
                </a:uFill>
                <a:latin typeface="Calibri"/>
                <a:cs typeface="Calibri"/>
                <a:hlinkClick r:id="rId4"/>
              </a:rPr>
              <a:t>Demo</a:t>
            </a:r>
            <a:endParaRPr sz="3200" dirty="0">
              <a:latin typeface="Calibri"/>
              <a:cs typeface="Calibri"/>
            </a:endParaRPr>
          </a:p>
        </p:txBody>
      </p:sp>
      <p:pic>
        <p:nvPicPr>
          <p:cNvPr id="5" name="Picture 4">
            <a:extLst>
              <a:ext uri="{FF2B5EF4-FFF2-40B4-BE49-F238E27FC236}">
                <a16:creationId xmlns:a16="http://schemas.microsoft.com/office/drawing/2014/main" id="{55FDA106-6B64-FC44-87A4-803D20E3AA25}"/>
              </a:ext>
            </a:extLst>
          </p:cNvPr>
          <p:cNvPicPr>
            <a:picLocks noChangeAspect="1"/>
          </p:cNvPicPr>
          <p:nvPr/>
        </p:nvPicPr>
        <p:blipFill>
          <a:blip r:embed="rId5"/>
          <a:stretch>
            <a:fillRect/>
          </a:stretch>
        </p:blipFill>
        <p:spPr>
          <a:xfrm>
            <a:off x="1053132" y="5154632"/>
            <a:ext cx="3315542" cy="1381476"/>
          </a:xfrm>
          <a:prstGeom prst="rect">
            <a:avLst/>
          </a:prstGeom>
        </p:spPr>
      </p:pic>
      <p:pic>
        <p:nvPicPr>
          <p:cNvPr id="6" name="Picture 5" descr="A close up of a sign&#10;&#10;Description automatically generated">
            <a:extLst>
              <a:ext uri="{FF2B5EF4-FFF2-40B4-BE49-F238E27FC236}">
                <a16:creationId xmlns:a16="http://schemas.microsoft.com/office/drawing/2014/main" id="{2020B196-5A5B-B544-9752-450455935C1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object 4"/>
          <p:cNvSpPr txBox="1">
            <a:spLocks noGrp="1"/>
          </p:cNvSpPr>
          <p:nvPr>
            <p:ph type="title"/>
          </p:nvPr>
        </p:nvSpPr>
        <p:spPr>
          <a:xfrm>
            <a:off x="707542" y="609981"/>
            <a:ext cx="4996815" cy="696595"/>
          </a:xfrm>
          <a:prstGeom prst="rect">
            <a:avLst/>
          </a:prstGeom>
        </p:spPr>
        <p:txBody>
          <a:bodyPr vert="horz" wrap="square" lIns="0" tIns="13335" rIns="0" bIns="0" rtlCol="0">
            <a:spAutoFit/>
          </a:bodyPr>
          <a:lstStyle/>
          <a:p>
            <a:pPr marL="12700">
              <a:lnSpc>
                <a:spcPct val="100000"/>
              </a:lnSpc>
              <a:spcBef>
                <a:spcPts val="105"/>
              </a:spcBef>
            </a:pPr>
            <a:r>
              <a:rPr lang="he-IL" spc="-15" dirty="0" err="1"/>
              <a:t>G</a:t>
            </a:r>
            <a:r>
              <a:rPr lang="en-US" spc="-15" dirty="0" err="1"/>
              <a:t>radient</a:t>
            </a:r>
            <a:r>
              <a:rPr lang="en-US" spc="-15" dirty="0"/>
              <a:t> descent</a:t>
            </a:r>
            <a:endParaRPr dirty="0"/>
          </a:p>
        </p:txBody>
      </p:sp>
      <p:pic>
        <p:nvPicPr>
          <p:cNvPr id="5" name="Picture 4">
            <a:extLst>
              <a:ext uri="{FF2B5EF4-FFF2-40B4-BE49-F238E27FC236}">
                <a16:creationId xmlns:a16="http://schemas.microsoft.com/office/drawing/2014/main" id="{30ADB124-9305-714B-8C52-BB117303E7B3}"/>
              </a:ext>
            </a:extLst>
          </p:cNvPr>
          <p:cNvPicPr>
            <a:picLocks noChangeAspect="1"/>
          </p:cNvPicPr>
          <p:nvPr/>
        </p:nvPicPr>
        <p:blipFill>
          <a:blip r:embed="rId3"/>
          <a:stretch>
            <a:fillRect/>
          </a:stretch>
        </p:blipFill>
        <p:spPr>
          <a:xfrm>
            <a:off x="707542" y="1296637"/>
            <a:ext cx="8322416" cy="5524155"/>
          </a:xfrm>
          <a:prstGeom prst="rect">
            <a:avLst/>
          </a:prstGeom>
        </p:spPr>
      </p:pic>
      <p:pic>
        <p:nvPicPr>
          <p:cNvPr id="6" name="Picture 5" descr="A close up of a sign&#10;&#10;Description automatically generated">
            <a:extLst>
              <a:ext uri="{FF2B5EF4-FFF2-40B4-BE49-F238E27FC236}">
                <a16:creationId xmlns:a16="http://schemas.microsoft.com/office/drawing/2014/main" id="{C7515274-E922-E44C-A27C-22A28D5FE1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18729" y="5648210"/>
            <a:ext cx="1435458" cy="12131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628650" y="1825561"/>
            <a:ext cx="7886700" cy="4351401"/>
          </a:xfrm>
          <a:prstGeom prst="rect">
            <a:avLst/>
          </a:prstGeom>
          <a:blipFill>
            <a:blip r:embed="rId3" cstate="print"/>
            <a:stretch>
              <a:fillRect/>
            </a:stretch>
          </a:blipFill>
        </p:spPr>
        <p:txBody>
          <a:bodyPr wrap="square" lIns="0" tIns="0" rIns="0" bIns="0" rtlCol="0"/>
          <a:lstStyle/>
          <a:p>
            <a:pPr marL="0" algn="r" defTabSz="914400" rtl="1" eaLnBrk="1" latinLnBrk="0" hangingPunct="1"/>
            <a:endParaRPr/>
          </a:p>
        </p:txBody>
      </p:sp>
      <p:sp>
        <p:nvSpPr>
          <p:cNvPr id="3" name="object 3"/>
          <p:cNvSpPr/>
          <p:nvPr/>
        </p:nvSpPr>
        <p:spPr>
          <a:xfrm>
            <a:off x="1752600" y="4053585"/>
            <a:ext cx="5638800" cy="800100"/>
          </a:xfrm>
          <a:prstGeom prst="rect">
            <a:avLst/>
          </a:prstGeom>
          <a:blipFill>
            <a:blip r:embed="rId4" cstate="print"/>
            <a:stretch>
              <a:fillRect/>
            </a:stretch>
          </a:blipFill>
        </p:spPr>
        <p:txBody>
          <a:bodyPr wrap="square" lIns="0" tIns="0" rIns="0" bIns="0" rtlCol="0"/>
          <a:lstStyle/>
          <a:p>
            <a:endParaRPr/>
          </a:p>
        </p:txBody>
      </p:sp>
      <p:sp>
        <p:nvSpPr>
          <p:cNvPr id="4" name="object 4"/>
          <p:cNvSpPr txBox="1">
            <a:spLocks noGrp="1"/>
          </p:cNvSpPr>
          <p:nvPr>
            <p:ph type="title"/>
          </p:nvPr>
        </p:nvSpPr>
        <p:spPr>
          <a:xfrm>
            <a:off x="707542" y="609981"/>
            <a:ext cx="4996815" cy="696595"/>
          </a:xfrm>
          <a:prstGeom prst="rect">
            <a:avLst/>
          </a:prstGeom>
        </p:spPr>
        <p:txBody>
          <a:bodyPr vert="horz" wrap="square" lIns="0" tIns="13335" rIns="0" bIns="0" rtlCol="0">
            <a:spAutoFit/>
          </a:bodyPr>
          <a:lstStyle/>
          <a:p>
            <a:pPr marL="12700">
              <a:lnSpc>
                <a:spcPct val="100000"/>
              </a:lnSpc>
              <a:spcBef>
                <a:spcPts val="105"/>
              </a:spcBef>
            </a:pPr>
            <a:r>
              <a:rPr spc="-15" dirty="0"/>
              <a:t>Neurons </a:t>
            </a:r>
            <a:r>
              <a:rPr spc="-20" dirty="0"/>
              <a:t>are</a:t>
            </a:r>
            <a:r>
              <a:rPr spc="-85" dirty="0"/>
              <a:t> </a:t>
            </a:r>
            <a:r>
              <a:rPr dirty="0"/>
              <a:t>functions</a:t>
            </a:r>
          </a:p>
        </p:txBody>
      </p:sp>
      <p:pic>
        <p:nvPicPr>
          <p:cNvPr id="5" name="Picture 4" descr="A close up of a sign&#10;&#10;Description automatically generated">
            <a:extLst>
              <a:ext uri="{FF2B5EF4-FFF2-40B4-BE49-F238E27FC236}">
                <a16:creationId xmlns:a16="http://schemas.microsoft.com/office/drawing/2014/main" id="{86991C2D-0621-734A-98C2-C9F805AF6EC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extLst>
      <p:ext uri="{BB962C8B-B14F-4D97-AF65-F5344CB8AC3E}">
        <p14:creationId xmlns:p14="http://schemas.microsoft.com/office/powerpoint/2010/main" val="362395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628650" y="1825637"/>
            <a:ext cx="7886700" cy="4562094"/>
          </a:xfrm>
          <a:prstGeom prst="rect">
            <a:avLst/>
          </a:prstGeom>
          <a:blipFill>
            <a:blip r:embed="rId2" cstate="print"/>
            <a:stretch>
              <a:fillRect/>
            </a:stretch>
          </a:blipFill>
        </p:spPr>
        <p:txBody>
          <a:bodyPr wrap="square" lIns="0" tIns="0" rIns="0" bIns="0" rtlCol="0"/>
          <a:lstStyle/>
          <a:p>
            <a:endParaRPr/>
          </a:p>
        </p:txBody>
      </p:sp>
      <p:sp>
        <p:nvSpPr>
          <p:cNvPr id="3" name="object 3"/>
          <p:cNvSpPr txBox="1">
            <a:spLocks noGrp="1"/>
          </p:cNvSpPr>
          <p:nvPr>
            <p:ph type="title"/>
          </p:nvPr>
        </p:nvSpPr>
        <p:spPr>
          <a:xfrm>
            <a:off x="707542" y="609981"/>
            <a:ext cx="4996815" cy="696595"/>
          </a:xfrm>
          <a:prstGeom prst="rect">
            <a:avLst/>
          </a:prstGeom>
        </p:spPr>
        <p:txBody>
          <a:bodyPr vert="horz" wrap="square" lIns="0" tIns="13335" rIns="0" bIns="0" rtlCol="0">
            <a:spAutoFit/>
          </a:bodyPr>
          <a:lstStyle/>
          <a:p>
            <a:pPr marL="12700">
              <a:lnSpc>
                <a:spcPct val="100000"/>
              </a:lnSpc>
              <a:spcBef>
                <a:spcPts val="105"/>
              </a:spcBef>
            </a:pPr>
            <a:r>
              <a:rPr spc="-15" dirty="0"/>
              <a:t>Neurons </a:t>
            </a:r>
            <a:r>
              <a:rPr spc="-20" dirty="0"/>
              <a:t>are</a:t>
            </a:r>
            <a:r>
              <a:rPr spc="-85" dirty="0"/>
              <a:t> </a:t>
            </a:r>
            <a:r>
              <a:rPr dirty="0"/>
              <a:t>functions</a:t>
            </a:r>
          </a:p>
        </p:txBody>
      </p:sp>
      <p:sp>
        <p:nvSpPr>
          <p:cNvPr id="4" name="object 4"/>
          <p:cNvSpPr/>
          <p:nvPr/>
        </p:nvSpPr>
        <p:spPr>
          <a:xfrm>
            <a:off x="1917700" y="4105021"/>
            <a:ext cx="5308600" cy="685800"/>
          </a:xfrm>
          <a:prstGeom prst="rect">
            <a:avLst/>
          </a:prstGeom>
          <a:blipFill>
            <a:blip r:embed="rId3" cstate="print"/>
            <a:stretch>
              <a:fillRect/>
            </a:stretch>
          </a:blipFill>
        </p:spPr>
        <p:txBody>
          <a:bodyPr wrap="square" lIns="0" tIns="0" rIns="0" bIns="0" rtlCol="0"/>
          <a:lstStyle/>
          <a:p>
            <a:endParaRPr/>
          </a:p>
        </p:txBody>
      </p:sp>
      <p:pic>
        <p:nvPicPr>
          <p:cNvPr id="5" name="Picture 4" descr="A close up of a sign&#10;&#10;Description automatically generated">
            <a:extLst>
              <a:ext uri="{FF2B5EF4-FFF2-40B4-BE49-F238E27FC236}">
                <a16:creationId xmlns:a16="http://schemas.microsoft.com/office/drawing/2014/main" id="{ED7420AD-9A8A-924C-BC7F-B1A24E5199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3961129" cy="696595"/>
          </a:xfrm>
          <a:prstGeom prst="rect">
            <a:avLst/>
          </a:prstGeom>
        </p:spPr>
        <p:txBody>
          <a:bodyPr vert="horz" wrap="square" lIns="0" tIns="13335" rIns="0" bIns="0" rtlCol="0">
            <a:spAutoFit/>
          </a:bodyPr>
          <a:lstStyle/>
          <a:p>
            <a:pPr marL="12700">
              <a:lnSpc>
                <a:spcPct val="100000"/>
              </a:lnSpc>
              <a:spcBef>
                <a:spcPts val="105"/>
              </a:spcBef>
            </a:pPr>
            <a:r>
              <a:rPr spc="-15" dirty="0"/>
              <a:t>Back-propagation</a:t>
            </a:r>
          </a:p>
        </p:txBody>
      </p:sp>
      <p:sp>
        <p:nvSpPr>
          <p:cNvPr id="3" name="object 3"/>
          <p:cNvSpPr/>
          <p:nvPr/>
        </p:nvSpPr>
        <p:spPr>
          <a:xfrm>
            <a:off x="628650" y="1825561"/>
            <a:ext cx="7886700" cy="4351401"/>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2381757" y="3030524"/>
            <a:ext cx="1902841" cy="713562"/>
          </a:xfrm>
          <a:prstGeom prst="rect">
            <a:avLst/>
          </a:prstGeom>
          <a:blipFill>
            <a:blip r:embed="rId4" cstate="print"/>
            <a:stretch>
              <a:fillRect/>
            </a:stretch>
          </a:blipFill>
        </p:spPr>
        <p:txBody>
          <a:bodyPr wrap="square" lIns="0" tIns="0" rIns="0" bIns="0" rtlCol="0"/>
          <a:lstStyle/>
          <a:p>
            <a:endParaRPr/>
          </a:p>
        </p:txBody>
      </p:sp>
      <p:sp>
        <p:nvSpPr>
          <p:cNvPr id="5" name="object 5"/>
          <p:cNvSpPr/>
          <p:nvPr/>
        </p:nvSpPr>
        <p:spPr>
          <a:xfrm>
            <a:off x="1575561" y="3744175"/>
            <a:ext cx="6054978" cy="2682748"/>
          </a:xfrm>
          <a:prstGeom prst="rect">
            <a:avLst/>
          </a:prstGeom>
          <a:blipFill>
            <a:blip r:embed="rId5" cstate="print"/>
            <a:stretch>
              <a:fillRect/>
            </a:stretch>
          </a:blipFill>
        </p:spPr>
        <p:txBody>
          <a:bodyPr wrap="square" lIns="0" tIns="0" rIns="0" bIns="0" rtlCol="0"/>
          <a:lstStyle/>
          <a:p>
            <a:endParaRPr/>
          </a:p>
        </p:txBody>
      </p:sp>
      <p:sp>
        <p:nvSpPr>
          <p:cNvPr id="6" name="object 6"/>
          <p:cNvSpPr/>
          <p:nvPr/>
        </p:nvSpPr>
        <p:spPr>
          <a:xfrm>
            <a:off x="1920239" y="4114850"/>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solidFill>
            <a:srgbClr val="FFFFFF"/>
          </a:solidFill>
        </p:spPr>
        <p:txBody>
          <a:bodyPr wrap="square" lIns="0" tIns="0" rIns="0" bIns="0" rtlCol="0"/>
          <a:lstStyle/>
          <a:p>
            <a:endParaRPr/>
          </a:p>
        </p:txBody>
      </p:sp>
      <p:sp>
        <p:nvSpPr>
          <p:cNvPr id="7" name="object 7"/>
          <p:cNvSpPr/>
          <p:nvPr/>
        </p:nvSpPr>
        <p:spPr>
          <a:xfrm>
            <a:off x="1920239" y="4114850"/>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ln w="12700">
            <a:solidFill>
              <a:srgbClr val="FFFFFF"/>
            </a:solidFill>
          </a:ln>
        </p:spPr>
        <p:txBody>
          <a:bodyPr wrap="square" lIns="0" tIns="0" rIns="0" bIns="0" rtlCol="0"/>
          <a:lstStyle/>
          <a:p>
            <a:endParaRPr/>
          </a:p>
        </p:txBody>
      </p:sp>
      <p:sp>
        <p:nvSpPr>
          <p:cNvPr id="8" name="object 8"/>
          <p:cNvSpPr/>
          <p:nvPr/>
        </p:nvSpPr>
        <p:spPr>
          <a:xfrm>
            <a:off x="1946401" y="5145836"/>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solidFill>
            <a:srgbClr val="FFFFFF"/>
          </a:solidFill>
        </p:spPr>
        <p:txBody>
          <a:bodyPr wrap="square" lIns="0" tIns="0" rIns="0" bIns="0" rtlCol="0"/>
          <a:lstStyle/>
          <a:p>
            <a:endParaRPr/>
          </a:p>
        </p:txBody>
      </p:sp>
      <p:sp>
        <p:nvSpPr>
          <p:cNvPr id="9" name="object 9"/>
          <p:cNvSpPr/>
          <p:nvPr/>
        </p:nvSpPr>
        <p:spPr>
          <a:xfrm>
            <a:off x="1946401" y="5145836"/>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ln w="12700">
            <a:solidFill>
              <a:srgbClr val="FFFFFF"/>
            </a:solidFill>
          </a:ln>
        </p:spPr>
        <p:txBody>
          <a:bodyPr wrap="square" lIns="0" tIns="0" rIns="0" bIns="0" rtlCol="0"/>
          <a:lstStyle/>
          <a:p>
            <a:endParaRPr/>
          </a:p>
        </p:txBody>
      </p:sp>
      <p:sp>
        <p:nvSpPr>
          <p:cNvPr id="10" name="object 10"/>
          <p:cNvSpPr/>
          <p:nvPr/>
        </p:nvSpPr>
        <p:spPr>
          <a:xfrm>
            <a:off x="4452746" y="4632121"/>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solidFill>
            <a:srgbClr val="FFFFFF"/>
          </a:solidFill>
        </p:spPr>
        <p:txBody>
          <a:bodyPr wrap="square" lIns="0" tIns="0" rIns="0" bIns="0" rtlCol="0"/>
          <a:lstStyle/>
          <a:p>
            <a:endParaRPr/>
          </a:p>
        </p:txBody>
      </p:sp>
      <p:sp>
        <p:nvSpPr>
          <p:cNvPr id="11" name="object 11"/>
          <p:cNvSpPr/>
          <p:nvPr/>
        </p:nvSpPr>
        <p:spPr>
          <a:xfrm>
            <a:off x="4452746" y="4632121"/>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ln w="12700">
            <a:solidFill>
              <a:srgbClr val="FFFFFF"/>
            </a:solidFill>
          </a:ln>
        </p:spPr>
        <p:txBody>
          <a:bodyPr wrap="square" lIns="0" tIns="0" rIns="0" bIns="0" rtlCol="0"/>
          <a:lstStyle/>
          <a:p>
            <a:endParaRPr/>
          </a:p>
        </p:txBody>
      </p:sp>
      <p:sp>
        <p:nvSpPr>
          <p:cNvPr id="12" name="object 12"/>
          <p:cNvSpPr/>
          <p:nvPr/>
        </p:nvSpPr>
        <p:spPr>
          <a:xfrm>
            <a:off x="1892426" y="6204851"/>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solidFill>
            <a:srgbClr val="FFFFFF"/>
          </a:solidFill>
        </p:spPr>
        <p:txBody>
          <a:bodyPr wrap="square" lIns="0" tIns="0" rIns="0" bIns="0" rtlCol="0"/>
          <a:lstStyle/>
          <a:p>
            <a:endParaRPr/>
          </a:p>
        </p:txBody>
      </p:sp>
      <p:sp>
        <p:nvSpPr>
          <p:cNvPr id="13" name="object 13"/>
          <p:cNvSpPr/>
          <p:nvPr/>
        </p:nvSpPr>
        <p:spPr>
          <a:xfrm>
            <a:off x="1892426" y="6204851"/>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ln w="12700">
            <a:solidFill>
              <a:srgbClr val="FFFFFF"/>
            </a:solidFill>
          </a:ln>
        </p:spPr>
        <p:txBody>
          <a:bodyPr wrap="square" lIns="0" tIns="0" rIns="0" bIns="0" rtlCol="0"/>
          <a:lstStyle/>
          <a:p>
            <a:endParaRPr/>
          </a:p>
        </p:txBody>
      </p:sp>
      <p:sp>
        <p:nvSpPr>
          <p:cNvPr id="14" name="object 14"/>
          <p:cNvSpPr/>
          <p:nvPr/>
        </p:nvSpPr>
        <p:spPr>
          <a:xfrm>
            <a:off x="6969632" y="5367947"/>
            <a:ext cx="300990" cy="222250"/>
          </a:xfrm>
          <a:custGeom>
            <a:avLst/>
            <a:gdLst/>
            <a:ahLst/>
            <a:cxnLst/>
            <a:rect l="l" t="t" r="r" b="b"/>
            <a:pathLst>
              <a:path w="300990" h="222250">
                <a:moveTo>
                  <a:pt x="0" y="222072"/>
                </a:moveTo>
                <a:lnTo>
                  <a:pt x="300443" y="222072"/>
                </a:lnTo>
                <a:lnTo>
                  <a:pt x="300443" y="0"/>
                </a:lnTo>
                <a:lnTo>
                  <a:pt x="0" y="0"/>
                </a:lnTo>
                <a:lnTo>
                  <a:pt x="0" y="222072"/>
                </a:lnTo>
                <a:close/>
              </a:path>
            </a:pathLst>
          </a:custGeom>
          <a:solidFill>
            <a:srgbClr val="FFFFFF"/>
          </a:solidFill>
        </p:spPr>
        <p:txBody>
          <a:bodyPr wrap="square" lIns="0" tIns="0" rIns="0" bIns="0" rtlCol="0"/>
          <a:lstStyle/>
          <a:p>
            <a:endParaRPr/>
          </a:p>
        </p:txBody>
      </p:sp>
      <p:sp>
        <p:nvSpPr>
          <p:cNvPr id="15" name="object 15"/>
          <p:cNvSpPr/>
          <p:nvPr/>
        </p:nvSpPr>
        <p:spPr>
          <a:xfrm>
            <a:off x="6969632" y="5367947"/>
            <a:ext cx="300990" cy="222250"/>
          </a:xfrm>
          <a:custGeom>
            <a:avLst/>
            <a:gdLst/>
            <a:ahLst/>
            <a:cxnLst/>
            <a:rect l="l" t="t" r="r" b="b"/>
            <a:pathLst>
              <a:path w="300990" h="222250">
                <a:moveTo>
                  <a:pt x="0" y="222072"/>
                </a:moveTo>
                <a:lnTo>
                  <a:pt x="300443" y="222072"/>
                </a:lnTo>
                <a:lnTo>
                  <a:pt x="300443" y="0"/>
                </a:lnTo>
                <a:lnTo>
                  <a:pt x="0" y="0"/>
                </a:lnTo>
                <a:lnTo>
                  <a:pt x="0" y="222072"/>
                </a:lnTo>
                <a:close/>
              </a:path>
            </a:pathLst>
          </a:custGeom>
          <a:ln w="12700">
            <a:solidFill>
              <a:srgbClr val="FFFFFF"/>
            </a:solidFill>
          </a:ln>
        </p:spPr>
        <p:txBody>
          <a:bodyPr wrap="square" lIns="0" tIns="0" rIns="0" bIns="0" rtlCol="0"/>
          <a:lstStyle/>
          <a:p>
            <a:endParaRPr/>
          </a:p>
        </p:txBody>
      </p:sp>
      <p:sp>
        <p:nvSpPr>
          <p:cNvPr id="16" name="object 16"/>
          <p:cNvSpPr/>
          <p:nvPr/>
        </p:nvSpPr>
        <p:spPr>
          <a:xfrm>
            <a:off x="4452746" y="4292396"/>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solidFill>
            <a:srgbClr val="FFFFFF"/>
          </a:solidFill>
        </p:spPr>
        <p:txBody>
          <a:bodyPr wrap="square" lIns="0" tIns="0" rIns="0" bIns="0" rtlCol="0"/>
          <a:lstStyle/>
          <a:p>
            <a:endParaRPr/>
          </a:p>
        </p:txBody>
      </p:sp>
      <p:sp>
        <p:nvSpPr>
          <p:cNvPr id="17" name="object 17"/>
          <p:cNvSpPr/>
          <p:nvPr/>
        </p:nvSpPr>
        <p:spPr>
          <a:xfrm>
            <a:off x="4452746" y="4292396"/>
            <a:ext cx="300990" cy="222250"/>
          </a:xfrm>
          <a:custGeom>
            <a:avLst/>
            <a:gdLst/>
            <a:ahLst/>
            <a:cxnLst/>
            <a:rect l="l" t="t" r="r" b="b"/>
            <a:pathLst>
              <a:path w="300989" h="222250">
                <a:moveTo>
                  <a:pt x="0" y="222072"/>
                </a:moveTo>
                <a:lnTo>
                  <a:pt x="300443" y="222072"/>
                </a:lnTo>
                <a:lnTo>
                  <a:pt x="300443" y="0"/>
                </a:lnTo>
                <a:lnTo>
                  <a:pt x="0" y="0"/>
                </a:lnTo>
                <a:lnTo>
                  <a:pt x="0" y="222072"/>
                </a:lnTo>
                <a:close/>
              </a:path>
            </a:pathLst>
          </a:custGeom>
          <a:ln w="12700">
            <a:solidFill>
              <a:srgbClr val="FFFFFF"/>
            </a:solidFill>
          </a:ln>
        </p:spPr>
        <p:txBody>
          <a:bodyPr wrap="square" lIns="0" tIns="0" rIns="0" bIns="0" rtlCol="0"/>
          <a:lstStyle/>
          <a:p>
            <a:endParaRPr/>
          </a:p>
        </p:txBody>
      </p:sp>
      <p:sp>
        <p:nvSpPr>
          <p:cNvPr id="18" name="object 18"/>
          <p:cNvSpPr/>
          <p:nvPr/>
        </p:nvSpPr>
        <p:spPr>
          <a:xfrm>
            <a:off x="7065898" y="5019611"/>
            <a:ext cx="380365" cy="281305"/>
          </a:xfrm>
          <a:custGeom>
            <a:avLst/>
            <a:gdLst/>
            <a:ahLst/>
            <a:cxnLst/>
            <a:rect l="l" t="t" r="r" b="b"/>
            <a:pathLst>
              <a:path w="380365" h="281304">
                <a:moveTo>
                  <a:pt x="0" y="281241"/>
                </a:moveTo>
                <a:lnTo>
                  <a:pt x="379907" y="281241"/>
                </a:lnTo>
                <a:lnTo>
                  <a:pt x="379907" y="0"/>
                </a:lnTo>
                <a:lnTo>
                  <a:pt x="0" y="0"/>
                </a:lnTo>
                <a:lnTo>
                  <a:pt x="0" y="281241"/>
                </a:lnTo>
                <a:close/>
              </a:path>
            </a:pathLst>
          </a:custGeom>
          <a:solidFill>
            <a:srgbClr val="FFFFFF"/>
          </a:solidFill>
        </p:spPr>
        <p:txBody>
          <a:bodyPr wrap="square" lIns="0" tIns="0" rIns="0" bIns="0" rtlCol="0"/>
          <a:lstStyle/>
          <a:p>
            <a:endParaRPr/>
          </a:p>
        </p:txBody>
      </p:sp>
      <p:sp>
        <p:nvSpPr>
          <p:cNvPr id="19" name="object 19"/>
          <p:cNvSpPr/>
          <p:nvPr/>
        </p:nvSpPr>
        <p:spPr>
          <a:xfrm>
            <a:off x="7065898" y="5019611"/>
            <a:ext cx="380365" cy="281305"/>
          </a:xfrm>
          <a:custGeom>
            <a:avLst/>
            <a:gdLst/>
            <a:ahLst/>
            <a:cxnLst/>
            <a:rect l="l" t="t" r="r" b="b"/>
            <a:pathLst>
              <a:path w="380365" h="281304">
                <a:moveTo>
                  <a:pt x="0" y="281241"/>
                </a:moveTo>
                <a:lnTo>
                  <a:pt x="379907" y="281241"/>
                </a:lnTo>
                <a:lnTo>
                  <a:pt x="379907" y="0"/>
                </a:lnTo>
                <a:lnTo>
                  <a:pt x="0" y="0"/>
                </a:lnTo>
                <a:lnTo>
                  <a:pt x="0" y="281241"/>
                </a:lnTo>
                <a:close/>
              </a:path>
            </a:pathLst>
          </a:custGeom>
          <a:ln w="12700">
            <a:solidFill>
              <a:srgbClr val="FFFFFF"/>
            </a:solidFill>
          </a:ln>
        </p:spPr>
        <p:txBody>
          <a:bodyPr wrap="square" lIns="0" tIns="0" rIns="0" bIns="0" rtlCol="0"/>
          <a:lstStyle/>
          <a:p>
            <a:endParaRPr/>
          </a:p>
        </p:txBody>
      </p:sp>
      <p:pic>
        <p:nvPicPr>
          <p:cNvPr id="20" name="Picture 19" descr="A close up of a sign&#10;&#10;Description automatically generated">
            <a:extLst>
              <a:ext uri="{FF2B5EF4-FFF2-40B4-BE49-F238E27FC236}">
                <a16:creationId xmlns:a16="http://schemas.microsoft.com/office/drawing/2014/main" id="{89052807-8EBF-CF4C-B706-ACA61EF34CE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14552"/>
            <a:ext cx="3630929" cy="696595"/>
          </a:xfrm>
          <a:prstGeom prst="rect">
            <a:avLst/>
          </a:prstGeom>
        </p:spPr>
        <p:txBody>
          <a:bodyPr vert="horz" wrap="square" lIns="0" tIns="13335" rIns="0" bIns="0" rtlCol="0">
            <a:spAutoFit/>
          </a:bodyPr>
          <a:lstStyle/>
          <a:p>
            <a:pPr marL="12700">
              <a:lnSpc>
                <a:spcPct val="100000"/>
              </a:lnSpc>
              <a:spcBef>
                <a:spcPts val="105"/>
              </a:spcBef>
            </a:pPr>
            <a:r>
              <a:rPr dirty="0"/>
              <a:t>Sigmod </a:t>
            </a:r>
            <a:r>
              <a:rPr b="0" dirty="0">
                <a:latin typeface="Wingdings"/>
                <a:cs typeface="Wingdings"/>
              </a:rPr>
              <a:t></a:t>
            </a:r>
            <a:r>
              <a:rPr b="0" spc="-200" dirty="0">
                <a:latin typeface="Times New Roman"/>
                <a:cs typeface="Times New Roman"/>
              </a:rPr>
              <a:t> </a:t>
            </a:r>
            <a:r>
              <a:rPr spc="-45" dirty="0"/>
              <a:t>ReLU</a:t>
            </a:r>
          </a:p>
        </p:txBody>
      </p:sp>
      <p:sp>
        <p:nvSpPr>
          <p:cNvPr id="3" name="object 3"/>
          <p:cNvSpPr/>
          <p:nvPr/>
        </p:nvSpPr>
        <p:spPr>
          <a:xfrm>
            <a:off x="310255" y="2831594"/>
            <a:ext cx="4876259" cy="2050569"/>
          </a:xfrm>
          <a:prstGeom prst="rect">
            <a:avLst/>
          </a:prstGeom>
          <a:blipFill>
            <a:blip r:embed="rId3" cstate="print"/>
            <a:stretch>
              <a:fillRect/>
            </a:stretch>
          </a:blipFill>
        </p:spPr>
        <p:txBody>
          <a:bodyPr wrap="square" lIns="0" tIns="0" rIns="0" bIns="0" rtlCol="0"/>
          <a:lstStyle/>
          <a:p>
            <a:endParaRPr/>
          </a:p>
        </p:txBody>
      </p:sp>
      <p:sp>
        <p:nvSpPr>
          <p:cNvPr id="4" name="object 4"/>
          <p:cNvSpPr/>
          <p:nvPr/>
        </p:nvSpPr>
        <p:spPr>
          <a:xfrm>
            <a:off x="6003416" y="2792348"/>
            <a:ext cx="2812288" cy="2119249"/>
          </a:xfrm>
          <a:prstGeom prst="rect">
            <a:avLst/>
          </a:prstGeom>
          <a:blipFill>
            <a:blip r:embed="rId4" cstate="print"/>
            <a:stretch>
              <a:fillRect/>
            </a:stretch>
          </a:blipFill>
        </p:spPr>
        <p:txBody>
          <a:bodyPr wrap="square" lIns="0" tIns="0" rIns="0" bIns="0" rtlCol="0"/>
          <a:lstStyle/>
          <a:p>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707542" y="609981"/>
            <a:ext cx="5610860" cy="696595"/>
          </a:xfrm>
          <a:prstGeom prst="rect">
            <a:avLst/>
          </a:prstGeom>
        </p:spPr>
        <p:txBody>
          <a:bodyPr vert="horz" wrap="square" lIns="0" tIns="13335" rIns="0" bIns="0" rtlCol="0">
            <a:spAutoFit/>
          </a:bodyPr>
          <a:lstStyle/>
          <a:p>
            <a:pPr marL="12700">
              <a:lnSpc>
                <a:spcPct val="100000"/>
              </a:lnSpc>
              <a:spcBef>
                <a:spcPts val="105"/>
              </a:spcBef>
            </a:pPr>
            <a:r>
              <a:rPr spc="-114" dirty="0"/>
              <a:t>Now, </a:t>
            </a:r>
            <a:r>
              <a:rPr dirty="0"/>
              <a:t>serious </a:t>
            </a:r>
            <a:r>
              <a:rPr spc="-70" dirty="0"/>
              <a:t>stuff, </a:t>
            </a:r>
            <a:r>
              <a:rPr dirty="0"/>
              <a:t>a</a:t>
            </a:r>
            <a:r>
              <a:rPr spc="125" dirty="0"/>
              <a:t> </a:t>
            </a:r>
            <a:r>
              <a:rPr spc="-5" dirty="0"/>
              <a:t>bit…</a:t>
            </a:r>
          </a:p>
        </p:txBody>
      </p:sp>
      <p:sp>
        <p:nvSpPr>
          <p:cNvPr id="3" name="object 3"/>
          <p:cNvSpPr/>
          <p:nvPr/>
        </p:nvSpPr>
        <p:spPr>
          <a:xfrm>
            <a:off x="628650" y="2540635"/>
            <a:ext cx="7854456" cy="2908356"/>
          </a:xfrm>
          <a:prstGeom prst="rect">
            <a:avLst/>
          </a:prstGeom>
          <a:blipFill>
            <a:blip r:embed="rId3" cstate="print"/>
            <a:stretch>
              <a:fillRect/>
            </a:stretch>
          </a:blipFill>
        </p:spPr>
        <p:txBody>
          <a:bodyPr wrap="square" lIns="0" tIns="0" rIns="0" bIns="0" rtlCol="0"/>
          <a:lstStyle/>
          <a:p>
            <a:endParaRPr/>
          </a:p>
        </p:txBody>
      </p:sp>
      <p:pic>
        <p:nvPicPr>
          <p:cNvPr id="4" name="Picture 3" descr="A close up of a sign&#10;&#10;Description automatically generated">
            <a:extLst>
              <a:ext uri="{FF2B5EF4-FFF2-40B4-BE49-F238E27FC236}">
                <a16:creationId xmlns:a16="http://schemas.microsoft.com/office/drawing/2014/main" id="{2C3350C0-B212-0D49-B353-AEDE7E682E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08542" y="5644897"/>
            <a:ext cx="1435458" cy="1213103"/>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462C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7557</TotalTime>
  <Words>1615</Words>
  <Application>Microsoft Macintosh PowerPoint</Application>
  <PresentationFormat>On-screen Show (4:3)</PresentationFormat>
  <Paragraphs>153</Paragraphs>
  <Slides>24</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Arial</vt:lpstr>
      <vt:lpstr>Calibri</vt:lpstr>
      <vt:lpstr>Calibri Light</vt:lpstr>
      <vt:lpstr>Times New Roman</vt:lpstr>
      <vt:lpstr>Wingdings</vt:lpstr>
      <vt:lpstr>Office Theme</vt:lpstr>
      <vt:lpstr>A Brief Introduction to  Deep Learning</vt:lpstr>
      <vt:lpstr>A Brief Introduction to Deep Learning</vt:lpstr>
      <vt:lpstr>Artificial Neural Network</vt:lpstr>
      <vt:lpstr>Gradient descent</vt:lpstr>
      <vt:lpstr>Neurons are functions</vt:lpstr>
      <vt:lpstr>Neurons are functions</vt:lpstr>
      <vt:lpstr>Back-propagation</vt:lpstr>
      <vt:lpstr>Sigmod  ReLU</vt:lpstr>
      <vt:lpstr>Now, serious stuff, a bit…</vt:lpstr>
      <vt:lpstr>Fully Connected Layers</vt:lpstr>
      <vt:lpstr>Convolutional Layers</vt:lpstr>
      <vt:lpstr>PowerPoint Presentation</vt:lpstr>
      <vt:lpstr>Feature Engineering vs. Learning</vt:lpstr>
      <vt:lpstr>PowerPoint Presentation</vt:lpstr>
      <vt:lpstr>PowerPoint Presentation</vt:lpstr>
      <vt:lpstr>How to detect it in training process?</vt:lpstr>
      <vt:lpstr>Dropout</vt:lpstr>
      <vt:lpstr>A brief history</vt:lpstr>
      <vt:lpstr>What are we going to do</vt:lpstr>
      <vt:lpstr>Towards a neural network</vt:lpstr>
      <vt:lpstr>Towards a neural network</vt:lpstr>
      <vt:lpstr>Towards a neural network</vt:lpstr>
      <vt:lpstr>Towards a neural network</vt:lpstr>
      <vt:lpstr>“Now this is not the end. It is not even the beginning of the  end. But it is, perhaps, the end of the beginning.”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Yangyan Li</dc:creator>
  <cp:lastModifiedBy>Lior Polak</cp:lastModifiedBy>
  <cp:revision>61</cp:revision>
  <dcterms:created xsi:type="dcterms:W3CDTF">2020-01-22T14:33:21Z</dcterms:created>
  <dcterms:modified xsi:type="dcterms:W3CDTF">2020-02-29T20:09:41Z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2016-05-26T00:00:00Z</vt:filetime>
  </property>
  <property fmtid="{D5CDD505-2E9C-101B-9397-08002B2CF9AE}" pid="3" name="Creator">
    <vt:lpwstr>Microsoft® Office PowerPoint® 2007</vt:lpwstr>
  </property>
  <property fmtid="{D5CDD505-2E9C-101B-9397-08002B2CF9AE}" pid="4" name="LastSaved">
    <vt:filetime>2020-01-22T00:00:00Z</vt:filetime>
  </property>
</Properties>
</file>